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8" r:id="rId2"/>
    <p:sldId id="291" r:id="rId3"/>
    <p:sldId id="322" r:id="rId4"/>
    <p:sldId id="292" r:id="rId5"/>
    <p:sldId id="299" r:id="rId6"/>
    <p:sldId id="319" r:id="rId7"/>
    <p:sldId id="293" r:id="rId8"/>
    <p:sldId id="294" r:id="rId9"/>
    <p:sldId id="295" r:id="rId10"/>
    <p:sldId id="296" r:id="rId11"/>
    <p:sldId id="282" r:id="rId12"/>
    <p:sldId id="321" r:id="rId13"/>
    <p:sldId id="305" r:id="rId14"/>
    <p:sldId id="297" r:id="rId15"/>
    <p:sldId id="298" r:id="rId16"/>
    <p:sldId id="300" r:id="rId17"/>
    <p:sldId id="301" r:id="rId18"/>
    <p:sldId id="290" r:id="rId19"/>
    <p:sldId id="324" r:id="rId20"/>
    <p:sldId id="318" r:id="rId21"/>
    <p:sldId id="303" r:id="rId22"/>
    <p:sldId id="266" r:id="rId23"/>
    <p:sldId id="273" r:id="rId24"/>
    <p:sldId id="274" r:id="rId25"/>
    <p:sldId id="284" r:id="rId26"/>
    <p:sldId id="287" r:id="rId27"/>
    <p:sldId id="270" r:id="rId28"/>
    <p:sldId id="271" r:id="rId29"/>
    <p:sldId id="302" r:id="rId30"/>
    <p:sldId id="285" r:id="rId31"/>
    <p:sldId id="277" r:id="rId32"/>
    <p:sldId id="278" r:id="rId33"/>
    <p:sldId id="279" r:id="rId34"/>
    <p:sldId id="280" r:id="rId35"/>
    <p:sldId id="312" r:id="rId36"/>
    <p:sldId id="313" r:id="rId37"/>
    <p:sldId id="314" r:id="rId38"/>
    <p:sldId id="315" r:id="rId39"/>
    <p:sldId id="316" r:id="rId40"/>
    <p:sldId id="3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AB7FD6"/>
    <a:srgbClr val="431FAA"/>
    <a:srgbClr val="7A4AAA"/>
    <a:srgbClr val="4429D6"/>
    <a:srgbClr val="D84942"/>
    <a:srgbClr val="A5D5F5"/>
    <a:srgbClr val="FF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/>
    <p:restoredTop sz="85737"/>
  </p:normalViewPr>
  <p:slideViewPr>
    <p:cSldViewPr snapToGrid="0" snapToObjects="1">
      <p:cViewPr varScale="1">
        <p:scale>
          <a:sx n="68" d="100"/>
          <a:sy n="68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i="0" dirty="0" err="1" smtClean="0">
                <a:latin typeface="Martian B Light" charset="0"/>
              </a:rPr>
              <a:t>CustomerInteration</a:t>
            </a:r>
            <a:r>
              <a:rPr lang="pt-BR" b="0" i="0" dirty="0" smtClean="0">
                <a:latin typeface="Martian B Light" charset="0"/>
              </a:rPr>
              <a:t> </a:t>
            </a:r>
            <a:r>
              <a:rPr lang="pt-BR" b="0" i="0" dirty="0" err="1" smtClean="0">
                <a:latin typeface="Martian B Light" charset="0"/>
              </a:rPr>
              <a:t>Context</a:t>
            </a:r>
            <a:endParaRPr lang="pt-BR" b="0" i="0" dirty="0">
              <a:latin typeface="Martian B Light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Req/min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7457744"/>
        <c:axId val="-239168"/>
      </c:barChart>
      <c:catAx>
        <c:axId val="7745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168"/>
        <c:crosses val="autoZero"/>
        <c:auto val="1"/>
        <c:lblAlgn val="ctr"/>
        <c:lblOffset val="100"/>
        <c:noMultiLvlLbl val="0"/>
      </c:catAx>
      <c:valAx>
        <c:axId val="-239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8D4E8C84-49F3-9042-A4EC-68B6BCCF0DE8}" type="datetimeFigureOut">
              <a:rPr lang="pt-BR" smtClean="0"/>
              <a:pPr/>
              <a:t>04/06/17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505A9D1B-E766-5C40-B7D5-6EE07244F361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09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hyperlink" Target="http://julialang.org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63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Julia</a:t>
            </a:r>
            <a:r>
              <a:rPr lang="en-US" dirty="0" smtClean="0"/>
              <a:t> is a high-level, high-performance dynamic programming language for numerical computing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02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25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0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Microservices</a:t>
            </a:r>
            <a:r>
              <a:rPr lang="pt-BR" dirty="0" smtClean="0"/>
              <a:t> - </a:t>
            </a: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microservices.html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</a:t>
            </a:r>
            <a:r>
              <a:rPr lang="pt-BR" dirty="0" smtClean="0"/>
              <a:t>-trade-</a:t>
            </a:r>
            <a:r>
              <a:rPr lang="pt-BR" dirty="0" err="1" smtClean="0"/>
              <a:t>offs.html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66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Smart endpoints and dumb pipes</a:t>
            </a:r>
            <a:r>
              <a:rPr lang="en-US" b="0" baseline="0" dirty="0" smtClean="0"/>
              <a:t> - https://</a:t>
            </a:r>
            <a:r>
              <a:rPr lang="en-US" b="0" baseline="0" dirty="0" err="1" smtClean="0"/>
              <a:t>martinfowler.com</a:t>
            </a:r>
            <a:r>
              <a:rPr lang="en-US" b="0" baseline="0" dirty="0" smtClean="0"/>
              <a:t>/articles/</a:t>
            </a:r>
            <a:r>
              <a:rPr lang="en-US" b="0" baseline="0" dirty="0" err="1" smtClean="0"/>
              <a:t>microservices.html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err="1" smtClean="0"/>
              <a:t>BlueGreenDeployment</a:t>
            </a:r>
            <a:r>
              <a:rPr lang="en-US" b="0" u="none" dirty="0" smtClean="0"/>
              <a:t> </a:t>
            </a:r>
            <a:r>
              <a:rPr lang="en-US" b="0" u="none" dirty="0" smtClean="0"/>
              <a:t>- https://</a:t>
            </a:r>
            <a:r>
              <a:rPr lang="en-US" b="0" u="none" dirty="0" err="1" smtClean="0"/>
              <a:t>martinfowler.com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bliki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BlueGreenDeployment.html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smtClean="0"/>
              <a:t>Blue-green Deployments, A/B Testing, and Canary Releases - https://</a:t>
            </a:r>
            <a:r>
              <a:rPr lang="en-US" b="0" u="none" dirty="0" err="1" smtClean="0"/>
              <a:t>dzone.com</a:t>
            </a:r>
            <a:r>
              <a:rPr lang="en-US" b="0" u="none" dirty="0" smtClean="0"/>
              <a:t>/articles/blue-green-deployments-ab-testing-and-canary-relea-2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Canary Releases</a:t>
            </a:r>
            <a:r>
              <a:rPr lang="en-US" b="0" baseline="0" dirty="0" smtClean="0"/>
              <a:t> </a:t>
            </a:r>
            <a:r>
              <a:rPr lang="en-US" b="0" dirty="0" smtClean="0"/>
              <a:t>- https://</a:t>
            </a:r>
            <a:r>
              <a:rPr lang="en-US" b="0" dirty="0" err="1" smtClean="0"/>
              <a:t>www.madetech.com</a:t>
            </a:r>
            <a:r>
              <a:rPr lang="en-US" b="0" dirty="0" smtClean="0"/>
              <a:t>/blog/canary-releases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3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blog.octo.com</a:t>
            </a:r>
            <a:r>
              <a:rPr lang="pt-BR" dirty="0" smtClean="0"/>
              <a:t>/</a:t>
            </a:r>
            <a:r>
              <a:rPr lang="pt-BR" dirty="0" err="1" smtClean="0"/>
              <a:t>pt-br</a:t>
            </a:r>
            <a:r>
              <a:rPr lang="pt-BR" dirty="0" smtClean="0"/>
              <a:t>/projetando-uma-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github.com</a:t>
            </a:r>
            <a:r>
              <a:rPr lang="pt-BR" dirty="0" smtClean="0"/>
              <a:t>/</a:t>
            </a:r>
            <a:r>
              <a:rPr lang="pt-BR" dirty="0" err="1" smtClean="0"/>
              <a:t>plone</a:t>
            </a:r>
            <a:r>
              <a:rPr lang="pt-BR" dirty="0" smtClean="0"/>
              <a:t>/</a:t>
            </a:r>
            <a:r>
              <a:rPr lang="pt-BR" dirty="0" err="1" smtClean="0"/>
              <a:t>plone.restapi</a:t>
            </a:r>
            <a:r>
              <a:rPr lang="pt-BR" dirty="0" smtClean="0"/>
              <a:t>/</a:t>
            </a:r>
            <a:r>
              <a:rPr lang="pt-BR" dirty="0" err="1" smtClean="0"/>
              <a:t>issues</a:t>
            </a:r>
            <a:r>
              <a:rPr lang="pt-BR" dirty="0" smtClean="0"/>
              <a:t>/194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restfulapi.net</a:t>
            </a:r>
            <a:r>
              <a:rPr lang="pt-BR" dirty="0" smtClean="0"/>
              <a:t>/</a:t>
            </a:r>
            <a:r>
              <a:rPr lang="pt-BR" dirty="0" err="1" smtClean="0"/>
              <a:t>resource-naming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support.google.com</a:t>
            </a:r>
            <a:r>
              <a:rPr lang="pt-BR" dirty="0" smtClean="0"/>
              <a:t>/webmasters/</a:t>
            </a:r>
            <a:r>
              <a:rPr lang="pt-BR" dirty="0" err="1" smtClean="0"/>
              <a:t>answer</a:t>
            </a:r>
            <a:r>
              <a:rPr lang="pt-BR" dirty="0" smtClean="0"/>
              <a:t>/76329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www.synthese-informatique.fr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-blog/</a:t>
            </a:r>
            <a:r>
              <a:rPr lang="pt-BR" dirty="0" err="1" smtClean="0"/>
              <a:t>derniers-articles-publies</a:t>
            </a:r>
            <a:r>
              <a:rPr lang="pt-BR" dirty="0" smtClean="0"/>
              <a:t>/</a:t>
            </a:r>
            <a:r>
              <a:rPr lang="pt-BR" dirty="0" err="1" smtClean="0"/>
              <a:t>entry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-big-data/designer-une-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4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C4836-64D8-4ADC-805D-F5FBCAD2E71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71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Experiências (Tiago)</a:t>
            </a:r>
          </a:p>
          <a:p>
            <a:r>
              <a:rPr lang="pt-BR" dirty="0" err="1" smtClean="0"/>
              <a:t>DevOps</a:t>
            </a:r>
            <a:endParaRPr lang="pt-BR" dirty="0" smtClean="0"/>
          </a:p>
          <a:p>
            <a:r>
              <a:rPr lang="pt-BR" dirty="0" smtClean="0"/>
              <a:t>Tecnologias</a:t>
            </a:r>
            <a:r>
              <a:rPr lang="pt-BR" baseline="0" dirty="0" smtClean="0"/>
              <a:t> de </a:t>
            </a:r>
            <a:r>
              <a:rPr lang="pt-BR" baseline="0" dirty="0" err="1" smtClean="0"/>
              <a:t>storage</a:t>
            </a:r>
            <a:r>
              <a:rPr lang="pt-BR" baseline="0" dirty="0" smtClean="0"/>
              <a:t> + </a:t>
            </a:r>
            <a:r>
              <a:rPr lang="pt-BR" baseline="0" dirty="0" err="1" smtClean="0"/>
              <a:t>kubernets</a:t>
            </a:r>
            <a:endParaRPr lang="pt-BR" baseline="0" dirty="0" smtClean="0"/>
          </a:p>
          <a:p>
            <a:r>
              <a:rPr lang="pt-BR" baseline="0" dirty="0" smtClean="0"/>
              <a:t>Experiência </a:t>
            </a:r>
            <a:r>
              <a:rPr lang="pt-BR" baseline="0" dirty="0" err="1" smtClean="0"/>
              <a:t>kroton</a:t>
            </a:r>
            <a:r>
              <a:rPr lang="pt-BR" baseline="0" dirty="0" smtClean="0"/>
              <a:t> (jornada)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Gradação da integração ao domínio</a:t>
            </a:r>
          </a:p>
          <a:p>
            <a:r>
              <a:rPr lang="pt-BR" dirty="0" smtClean="0"/>
              <a:t>Experiência proficiência - prática </a:t>
            </a:r>
            <a:r>
              <a:rPr lang="pt-BR" dirty="0" err="1" smtClean="0"/>
              <a:t>Kroton</a:t>
            </a:r>
            <a:endParaRPr lang="pt-BR" dirty="0" smtClean="0"/>
          </a:p>
          <a:p>
            <a:r>
              <a:rPr lang="pt-BR" dirty="0" smtClean="0"/>
              <a:t>Ágil</a:t>
            </a:r>
          </a:p>
          <a:p>
            <a:r>
              <a:rPr lang="pt-BR" dirty="0" err="1" smtClean="0"/>
              <a:t>Low-code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02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bliki</a:t>
            </a:r>
            <a:r>
              <a:rPr lang="pt-BR" dirty="0" smtClean="0"/>
              <a:t>/</a:t>
            </a:r>
            <a:r>
              <a:rPr lang="pt-BR" dirty="0" err="1" smtClean="0"/>
              <a:t>MicroservicePrerequisites.html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7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2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18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48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47694"/>
            <a:ext cx="10363200" cy="533400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44" b="0" i="0" cap="none" baseline="0">
                <a:solidFill>
                  <a:schemeClr val="tx1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14400" y="1389357"/>
            <a:ext cx="10363200" cy="202816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70" b="0" i="0">
                <a:solidFill>
                  <a:schemeClr val="tx2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852160" y="1198842"/>
            <a:ext cx="487681" cy="243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b="0" i="0" dirty="0">
              <a:latin typeface="Martian B Light" charset="0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421977" y="277820"/>
            <a:ext cx="427634" cy="3399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827" b="0" i="0" dirty="0">
              <a:latin typeface="Martian B Light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481814" y="374395"/>
            <a:ext cx="307960" cy="14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1F74128-1E94-4B03-80EB-F393339DDEB3}" type="slidenum">
              <a:rPr lang="en-US" sz="954" b="0" i="0" smtClean="0">
                <a:solidFill>
                  <a:schemeClr val="bg1"/>
                </a:solidFill>
                <a:latin typeface="Martian B Light" charset="0"/>
              </a:rPr>
              <a:pPr algn="ctr"/>
              <a:t>‹#›</a:t>
            </a:fld>
            <a:endParaRPr lang="en-US" sz="954" b="0" i="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pos="4537">
          <p15:clr>
            <a:srgbClr val="FBAE40"/>
          </p15:clr>
        </p15:guide>
        <p15:guide id="3" pos="504">
          <p15:clr>
            <a:srgbClr val="FBAE40"/>
          </p15:clr>
        </p15:guide>
        <p15:guide id="4" pos="6227">
          <p15:clr>
            <a:srgbClr val="FBAE40"/>
          </p15:clr>
        </p15:guide>
        <p15:guide id="5" orient="horz" pos="4182">
          <p15:clr>
            <a:srgbClr val="FBAE40"/>
          </p15:clr>
        </p15:guide>
        <p15:guide id="6" orient="horz" pos="521">
          <p15:clr>
            <a:srgbClr val="FBAE40"/>
          </p15:clr>
        </p15:guide>
        <p15:guide id="7" pos="2195">
          <p15:clr>
            <a:srgbClr val="FBAE40"/>
          </p15:clr>
        </p15:guide>
        <p15:guide id="8" pos="2520">
          <p15:clr>
            <a:srgbClr val="FBAE40"/>
          </p15:clr>
        </p15:guide>
        <p15:guide id="9" pos="42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7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07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75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94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94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04/06/17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2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38011BF0-4C4A-CA4C-AD84-1DB6A9F30145}" type="datetimeFigureOut">
              <a:rPr lang="pt-BR" smtClean="0"/>
              <a:pPr/>
              <a:t>04/06/17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B51BBD85-E665-1640-BCAF-FA36ECAB416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48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://microservices.io/patterns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reactivemanifesto.org/pt-B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1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jpeg"/><Relationship Id="rId14" Type="http://schemas.microsoft.com/office/2007/relationships/hdphoto" Target="../media/hdphoto2.wdp"/><Relationship Id="rId15" Type="http://schemas.openxmlformats.org/officeDocument/2006/relationships/image" Target="../media/image28.jpeg"/><Relationship Id="rId16" Type="http://schemas.microsoft.com/office/2007/relationships/hdphoto" Target="../media/hdphoto3.wdp"/><Relationship Id="rId17" Type="http://schemas.openxmlformats.org/officeDocument/2006/relationships/image" Target="../media/image29.jpeg"/><Relationship Id="rId18" Type="http://schemas.microsoft.com/office/2007/relationships/hdphoto" Target="../media/hdphoto4.wdp"/><Relationship Id="rId19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g"/><Relationship Id="rId8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SacrificialArchitecture.html" TargetMode="External"/><Relationship Id="rId4" Type="http://schemas.openxmlformats.org/officeDocument/2006/relationships/hyperlink" Target="https://static.googleusercontent.com/media/research.google.com/en/people/jeff/WSDM09-keynote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foq.com/br/news/2014/11/sacrificial-architectur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hyperlink" Target="https://martinfowler.com/articles/microservice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54.89.147.97/v1/service-request-types/api-doc" TargetMode="External"/><Relationship Id="rId3" Type="http://schemas.openxmlformats.org/officeDocument/2006/relationships/hyperlink" Target="http://54.89.147.97/v1/business-interactions/api-doc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artinfowler.com/microservices/" TargetMode="Externa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requisites.html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ighscalability.com/blog/2014/4/8/microservices-not-a-free-lunch.html" TargetMode="Externa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png"/><Relationship Id="rId13" Type="http://schemas.openxmlformats.org/officeDocument/2006/relationships/image" Target="../media/image48.tiff"/><Relationship Id="rId14" Type="http://schemas.openxmlformats.org/officeDocument/2006/relationships/image" Target="../media/image49.tiff"/><Relationship Id="rId15" Type="http://schemas.openxmlformats.org/officeDocument/2006/relationships/image" Target="../media/image50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jpg"/><Relationship Id="rId9" Type="http://schemas.openxmlformats.org/officeDocument/2006/relationships/image" Target="../media/image44.jpg"/><Relationship Id="rId10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4" Type="http://schemas.openxmlformats.org/officeDocument/2006/relationships/hyperlink" Target="https://martinfowler.com/articles/microservice-trade-off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5.wdp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59.gif"/><Relationship Id="rId6" Type="http://schemas.openxmlformats.org/officeDocument/2006/relationships/image" Target="../media/image60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0.gi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gif"/><Relationship Id="rId3" Type="http://schemas.openxmlformats.org/officeDocument/2006/relationships/image" Target="../media/image6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alistair.cockburn.us/Hexagonal+architectur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listair.cockburn.us/Hexagonal+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15013" y="2863850"/>
            <a:ext cx="7561975" cy="1130300"/>
            <a:chOff x="2123321" y="2736720"/>
            <a:chExt cx="7561975" cy="1130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321" y="2736720"/>
              <a:ext cx="800100" cy="1130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266" y="3066920"/>
              <a:ext cx="228600" cy="800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711" y="3155820"/>
              <a:ext cx="609600" cy="71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2156" y="3041520"/>
              <a:ext cx="609600" cy="825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1321" y="3143120"/>
              <a:ext cx="609600" cy="7239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766" y="3092320"/>
              <a:ext cx="609600" cy="774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4211" y="3155820"/>
              <a:ext cx="609600" cy="711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0656" y="3041520"/>
              <a:ext cx="609600" cy="825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0915" y="3143120"/>
              <a:ext cx="609600" cy="723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7360" y="3066920"/>
              <a:ext cx="228600" cy="800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805" y="3155820"/>
              <a:ext cx="609600" cy="7112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29250" y="3155820"/>
              <a:ext cx="609600" cy="711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75696" y="3092320"/>
              <a:ext cx="609600" cy="7747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17505" y="168473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API Management POC de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APIs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com abordagem de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796" y="4669040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SysMap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Solutions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2017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6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4450" y="501137"/>
            <a:ext cx="60917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Endpoint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:{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context |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}/{version}/{service | entity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Filtering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&amp;attrib1=value&amp;attrib2=value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Search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../_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search?q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attrib:value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Sorting - &amp;sort=attrib1:asc,attrib2:desc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Pagination - ?from=0&amp;size=10</a:t>
            </a:r>
          </a:p>
          <a:p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Verbs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GET, PUT, POST, PATCH, DELETE, OPTIONS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Status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2xx, 4xx, 5xx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450" y="2891044"/>
            <a:ext cx="103236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topic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context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}.</a:t>
            </a:r>
            <a:r>
              <a:rPr lang="pt-BR" sz="1400" dirty="0" err="1" smtClean="0">
                <a:latin typeface="Courier New" charset="0"/>
                <a:ea typeface="Courier New" charset="0"/>
                <a:cs typeface="Courier New" charset="0"/>
              </a:rPr>
              <a:t>command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service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entity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commandId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"d73ea6fb-958e-496f-b393-1ba955425f45</a:t>
            </a:r>
            <a:r>
              <a:rPr lang="pt-BR" sz="1400" dirty="0" smtClean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"1.0"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occurredOn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"2017-04-25T10:59:03"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content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],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query"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679" y="6600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Rest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679" y="2457867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Message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304591" y="883566"/>
            <a:ext cx="4306249" cy="5379209"/>
          </a:xfrm>
          <a:prstGeom prst="rightArrow">
            <a:avLst>
              <a:gd name="adj1" fmla="val 50000"/>
              <a:gd name="adj2" fmla="val 588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 dirty="0">
              <a:latin typeface="Martian B Light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2211108" y="3391094"/>
            <a:ext cx="521289" cy="814934"/>
            <a:chOff x="1394859" y="6326556"/>
            <a:chExt cx="574866" cy="898691"/>
          </a:xfrm>
        </p:grpSpPr>
        <p:pic>
          <p:nvPicPr>
            <p:cNvPr id="162" name="Picture 161" descr="esultado de imagem para pump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1394859" y="6907900"/>
              <a:ext cx="532448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913729" y="3032810"/>
            <a:ext cx="846453" cy="855090"/>
            <a:chOff x="2416106" y="5931448"/>
            <a:chExt cx="933450" cy="942974"/>
          </a:xfrm>
        </p:grpSpPr>
        <p:pic>
          <p:nvPicPr>
            <p:cNvPr id="158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7" name="TextBox 156"/>
          <p:cNvSpPr txBox="1"/>
          <p:nvPr/>
        </p:nvSpPr>
        <p:spPr>
          <a:xfrm>
            <a:off x="2907794" y="3918258"/>
            <a:ext cx="201529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err="1" smtClean="0">
                <a:solidFill>
                  <a:srgbClr val="FF0000"/>
                </a:solidFill>
                <a:latin typeface="Martian B Light" charset="0"/>
              </a:rPr>
              <a:t>CV</a:t>
            </a:r>
            <a:r>
              <a:rPr lang="pt-BR" sz="1270" dirty="0" err="1" smtClean="0">
                <a:latin typeface="Martian B Light" charset="0"/>
              </a:rPr>
              <a:t>.ServiceRequestTypes</a:t>
            </a:r>
            <a:endParaRPr lang="pt-BR" sz="1270" dirty="0" smtClean="0">
              <a:latin typeface="Martian B Light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1417147" y="3306670"/>
            <a:ext cx="809837" cy="909930"/>
            <a:chOff x="347840" y="6233455"/>
            <a:chExt cx="893071" cy="1003450"/>
          </a:xfrm>
        </p:grpSpPr>
        <p:sp>
          <p:nvSpPr>
            <p:cNvPr id="151" name="TextBox 150"/>
            <p:cNvSpPr txBox="1"/>
            <p:nvPr/>
          </p:nvSpPr>
          <p:spPr>
            <a:xfrm>
              <a:off x="347840" y="6919558"/>
              <a:ext cx="893071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 err="1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crm</a:t>
              </a:r>
              <a:r>
                <a:rPr lang="pt-BR" sz="1270" dirty="0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-vivo</a:t>
              </a:r>
              <a:endParaRPr lang="pt-BR" sz="1270" dirty="0">
                <a:solidFill>
                  <a:schemeClr val="bg2">
                    <a:lumMod val="10000"/>
                  </a:schemeClr>
                </a:solidFill>
                <a:latin typeface="Martian B Light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176" y="6233455"/>
              <a:ext cx="719981" cy="7199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793357" y="2383463"/>
            <a:ext cx="3252509" cy="2342758"/>
            <a:chOff x="3636328" y="2656205"/>
            <a:chExt cx="3586794" cy="2583541"/>
          </a:xfrm>
        </p:grpSpPr>
        <p:sp>
          <p:nvSpPr>
            <p:cNvPr id="13" name="Oval 12"/>
            <p:cNvSpPr/>
            <p:nvPr/>
          </p:nvSpPr>
          <p:spPr>
            <a:xfrm>
              <a:off x="3899477" y="2656205"/>
              <a:ext cx="3323645" cy="25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32" dirty="0">
                <a:solidFill>
                  <a:schemeClr val="tx1"/>
                </a:solidFill>
                <a:latin typeface="Martian B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6328" y="3804174"/>
              <a:ext cx="615533" cy="378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632" dirty="0">
                  <a:latin typeface="Martian B Light" charset="0"/>
                </a:rPr>
                <a:t>ACL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45510" y="2394172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Martian B Light" charset="0"/>
              </a:rPr>
              <a:t>Contexto </a:t>
            </a:r>
            <a:endParaRPr lang="pt-BR" sz="1400" dirty="0" smtClean="0">
              <a:latin typeface="Martian B Light" charset="0"/>
            </a:endParaRPr>
          </a:p>
          <a:p>
            <a:pPr algn="ctr"/>
            <a:r>
              <a:rPr lang="pt-BR" sz="1400" dirty="0" err="1" smtClean="0">
                <a:latin typeface="Martian B Light" charset="0"/>
              </a:rPr>
              <a:t>Customer</a:t>
            </a:r>
            <a:r>
              <a:rPr lang="pt-BR" sz="1400" dirty="0" smtClean="0">
                <a:latin typeface="Martian B Light" charset="0"/>
              </a:rPr>
              <a:t> </a:t>
            </a:r>
            <a:r>
              <a:rPr lang="pt-BR" sz="1400" dirty="0" err="1" smtClean="0">
                <a:latin typeface="Martian B Light" charset="0"/>
              </a:rPr>
              <a:t>Requests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76492" y="338888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67" name="Curved Connector 66"/>
          <p:cNvCxnSpPr>
            <a:stCxn id="161" idx="3"/>
            <a:endCxn id="15" idx="1"/>
          </p:cNvCxnSpPr>
          <p:nvPr/>
        </p:nvCxnSpPr>
        <p:spPr>
          <a:xfrm flipV="1">
            <a:off x="3760182" y="3596189"/>
            <a:ext cx="1033175" cy="5850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6453041" y="3844594"/>
            <a:ext cx="229973" cy="235567"/>
            <a:chOff x="4800600" y="1962150"/>
            <a:chExt cx="355600" cy="406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8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</p:grpSp>
      <p:pic>
        <p:nvPicPr>
          <p:cNvPr id="88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417" y="3310802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autônomo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87" y="3688139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/>
          <p:cNvCxnSpPr>
            <a:stCxn id="87" idx="3"/>
            <a:endCxn id="116" idx="2"/>
          </p:cNvCxnSpPr>
          <p:nvPr/>
        </p:nvCxnSpPr>
        <p:spPr>
          <a:xfrm>
            <a:off x="8334658" y="3560630"/>
            <a:ext cx="1348549" cy="5014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588063" y="3280777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Martian B Light" charset="0"/>
              </a:rPr>
              <a:t>API GET</a:t>
            </a:r>
            <a:endParaRPr lang="pt-BR" sz="1200" dirty="0">
              <a:latin typeface="Martian B Light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776492" y="4182824"/>
            <a:ext cx="207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>
              <a:latin typeface="Martian B Light" charset="0"/>
            </a:endParaRPr>
          </a:p>
          <a:p>
            <a:pPr algn="r"/>
            <a:endParaRPr lang="pt-BR" sz="1200" dirty="0" smtClean="0">
              <a:latin typeface="Martian B Light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750855" y="4001690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Martian B Light" charset="0"/>
              </a:rPr>
              <a:t>ClientApp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116" name="Trapezoid 115"/>
          <p:cNvSpPr/>
          <p:nvPr/>
        </p:nvSpPr>
        <p:spPr>
          <a:xfrm rot="5400000">
            <a:off x="9484679" y="3465970"/>
            <a:ext cx="596403" cy="199347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370" y="3201617"/>
            <a:ext cx="680869" cy="680869"/>
          </a:xfrm>
          <a:prstGeom prst="rect">
            <a:avLst/>
          </a:prstGeom>
        </p:spPr>
      </p:pic>
      <p:cxnSp>
        <p:nvCxnSpPr>
          <p:cNvPr id="120" name="Straight Arrow Connector 119"/>
          <p:cNvCxnSpPr>
            <a:endCxn id="123" idx="2"/>
          </p:cNvCxnSpPr>
          <p:nvPr/>
        </p:nvCxnSpPr>
        <p:spPr>
          <a:xfrm flipV="1">
            <a:off x="6565308" y="4877206"/>
            <a:ext cx="0" cy="284045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7149" y="494750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177978" y="5124327"/>
            <a:ext cx="2032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smtClean="0">
                <a:latin typeface="Martian B Light" charset="0"/>
              </a:rPr>
              <a:t>Ca.</a:t>
            </a:r>
            <a:r>
              <a:rPr lang="pt-BR" sz="1100" smtClean="0">
                <a:latin typeface="Martian B Light" charset="0"/>
              </a:rPr>
              <a:t>NewServiceRequestTypes</a:t>
            </a:r>
            <a:endParaRPr lang="pt-BR" sz="1100" dirty="0">
              <a:latin typeface="Martian B Light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286225" y="453371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6203352" y="2967331"/>
            <a:ext cx="740734" cy="1180544"/>
          </a:xfrm>
          <a:prstGeom prst="straightConnector1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>
            <a:spLocks noChangeAspect="1"/>
          </p:cNvSpPr>
          <p:nvPr/>
        </p:nvSpPr>
        <p:spPr>
          <a:xfrm rot="16200000">
            <a:off x="6003681" y="3062811"/>
            <a:ext cx="1128692" cy="1056844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088" dirty="0" smtClean="0">
                <a:solidFill>
                  <a:schemeClr val="tx1"/>
                </a:solidFill>
                <a:latin typeface="Martian B Light" charset="0"/>
              </a:rPr>
              <a:t>Service Request Types</a:t>
            </a:r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37" name="Trapezoid 136"/>
          <p:cNvSpPr/>
          <p:nvPr/>
        </p:nvSpPr>
        <p:spPr>
          <a:xfrm rot="10800000">
            <a:off x="9957788" y="2997459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10245542" y="2622041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426" y="4928045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0599" y="2072935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8154759" y="2255672"/>
            <a:ext cx="1970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 smtClean="0">
              <a:latin typeface="Martian B Ligh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039623" y="5091030"/>
            <a:ext cx="2656496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err="1" smtClean="0">
                <a:latin typeface="Martian B Light" charset="0"/>
              </a:rPr>
              <a:t>Ca.subscribeNewServiceRequestTypes</a:t>
            </a:r>
            <a:endParaRPr lang="pt-BR" sz="1088" dirty="0">
              <a:latin typeface="Martian B Light" charset="0"/>
            </a:endParaRPr>
          </a:p>
        </p:txBody>
      </p:sp>
      <p:sp>
        <p:nvSpPr>
          <p:cNvPr id="51" name="Hexagon 50"/>
          <p:cNvSpPr>
            <a:spLocks noChangeAspect="1"/>
          </p:cNvSpPr>
          <p:nvPr/>
        </p:nvSpPr>
        <p:spPr>
          <a:xfrm rot="16200000">
            <a:off x="5591290" y="2967895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2" name="Hexagon 51"/>
          <p:cNvSpPr>
            <a:spLocks noChangeAspect="1"/>
          </p:cNvSpPr>
          <p:nvPr/>
        </p:nvSpPr>
        <p:spPr>
          <a:xfrm rot="16200000">
            <a:off x="7204715" y="334638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3" name="Hexagon 52"/>
          <p:cNvSpPr>
            <a:spLocks noChangeAspect="1"/>
          </p:cNvSpPr>
          <p:nvPr/>
        </p:nvSpPr>
        <p:spPr>
          <a:xfrm rot="16200000">
            <a:off x="5533485" y="39012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4" name="Hexagon 53"/>
          <p:cNvSpPr>
            <a:spLocks noChangeAspect="1"/>
          </p:cNvSpPr>
          <p:nvPr/>
        </p:nvSpPr>
        <p:spPr>
          <a:xfrm rot="16200000">
            <a:off x="6939766" y="40804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6" grpId="0" animBg="1"/>
      <p:bldP spid="137" grpId="0" animBg="1"/>
      <p:bldP spid="173" grpId="0"/>
      <p:bldP spid="1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microservices.io/i/MicroservicePatternLangu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9" y="0"/>
            <a:ext cx="10898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7642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934508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4086873" y="4428666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6447970" y="4416358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8775050" y="4477730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0744602" y="2259679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0773723" y="2883840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4997506" y="871884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3088138" y="1203286"/>
            <a:ext cx="575286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3517073" y="5978875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350467" y="3407748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5759500" y="2419080"/>
            <a:ext cx="761275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9620481" y="6581001"/>
            <a:ext cx="2567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hlinkClick r:id="rId4"/>
              </a:rPr>
              <a:t>[A pattern language for microservices]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29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999882" y="6564625"/>
            <a:ext cx="320010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hlinkClick r:id="rId2"/>
              </a:rPr>
              <a:t>[Adaptado de Enterprise Integration Patterns]</a:t>
            </a:r>
            <a:endParaRPr lang="pt-BR" sz="1270" dirty="0"/>
          </a:p>
        </p:txBody>
      </p:sp>
      <p:grpSp>
        <p:nvGrpSpPr>
          <p:cNvPr id="4" name="Group 3"/>
          <p:cNvGrpSpPr/>
          <p:nvPr/>
        </p:nvGrpSpPr>
        <p:grpSpPr>
          <a:xfrm>
            <a:off x="1519119" y="1097961"/>
            <a:ext cx="9220343" cy="5173724"/>
            <a:chOff x="1620341" y="1066135"/>
            <a:chExt cx="9220343" cy="5173724"/>
          </a:xfrm>
        </p:grpSpPr>
        <p:sp>
          <p:nvSpPr>
            <p:cNvPr id="10" name="Freeform 9"/>
            <p:cNvSpPr/>
            <p:nvPr/>
          </p:nvSpPr>
          <p:spPr>
            <a:xfrm>
              <a:off x="8942753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>
                  <a:solidFill>
                    <a:schemeClr val="bg1"/>
                  </a:solidFill>
                  <a:latin typeface="Simple-Line-Icons" panose="02000503000000000000" pitchFamily="2" charset="2"/>
                </a:rPr>
                <a:t></a:t>
              </a:r>
              <a:endParaRPr lang="en-US" sz="2623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31965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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35040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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545828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942753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731965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58206" y="1899809"/>
              <a:ext cx="347516" cy="347516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8161281" y="2993591"/>
              <a:ext cx="347516" cy="347516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558206" y="4087373"/>
              <a:ext cx="347516" cy="34751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873939" y="1899808"/>
              <a:ext cx="347516" cy="347516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93168" y="2993590"/>
              <a:ext cx="347516" cy="347516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9873939" y="4087373"/>
              <a:ext cx="347516" cy="347516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6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20341" y="1066151"/>
              <a:ext cx="2602737" cy="4978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b="1" dirty="0"/>
                <a:t>1 - Captura de dados alterados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2 </a:t>
              </a:r>
              <a:r>
                <a:rPr lang="mr-IN" sz="1270" b="1" dirty="0"/>
                <a:t>–</a:t>
              </a:r>
              <a:r>
                <a:rPr lang="pt-BR" sz="1270" b="1" dirty="0"/>
                <a:t> Adaptador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3 - Camada anticorrupção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Translator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4 - Orientação a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Bus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b="1" dirty="0"/>
                <a:t>5 - Construção da Mensagem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Event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Command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Document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6 - </a:t>
              </a:r>
              <a:r>
                <a:rPr lang="pt-BR" sz="1270" b="1" dirty="0" err="1"/>
                <a:t>Endpoints</a:t>
              </a:r>
              <a:r>
                <a:rPr lang="pt-BR" sz="1270" b="1" dirty="0"/>
                <a:t> das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b="1" dirty="0" smtClean="0"/>
            </a:p>
            <a:p>
              <a:r>
                <a:rPr lang="pt-BR" sz="1270" b="1" dirty="0" smtClean="0"/>
                <a:t>7 - Comunicação síncrona</a:t>
              </a:r>
              <a:endParaRPr lang="pt-BR" sz="1270" b="1" dirty="0"/>
            </a:p>
            <a:p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Request-Reply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86448" y="1826680"/>
              <a:ext cx="308480" cy="352549"/>
              <a:chOff x="4800600" y="1962150"/>
              <a:chExt cx="355600" cy="406400"/>
            </a:xfrm>
            <a:solidFill>
              <a:schemeClr val="bg1"/>
            </a:solidFill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4" name="Freeform 143"/>
              <p:cNvSpPr>
                <a:spLocks noEditPoints="1"/>
              </p:cNvSpPr>
              <p:nvPr/>
            </p:nvSpPr>
            <p:spPr bwMode="auto">
              <a:xfrm>
                <a:off x="4800600" y="1962150"/>
                <a:ext cx="355600" cy="406400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10" y="28"/>
                  </a:cxn>
                  <a:cxn ang="0">
                    <a:pos x="0" y="204"/>
                  </a:cxn>
                  <a:cxn ang="0">
                    <a:pos x="10" y="228"/>
                  </a:cxn>
                  <a:cxn ang="0">
                    <a:pos x="72" y="252"/>
                  </a:cxn>
                  <a:cxn ang="0">
                    <a:pos x="132" y="256"/>
                  </a:cxn>
                  <a:cxn ang="0">
                    <a:pos x="202" y="236"/>
                  </a:cxn>
                  <a:cxn ang="0">
                    <a:pos x="224" y="204"/>
                  </a:cxn>
                  <a:cxn ang="0">
                    <a:pos x="222" y="40"/>
                  </a:cxn>
                  <a:cxn ang="0">
                    <a:pos x="172" y="8"/>
                  </a:cxn>
                  <a:cxn ang="0">
                    <a:pos x="208" y="204"/>
                  </a:cxn>
                  <a:cxn ang="0">
                    <a:pos x="192" y="224"/>
                  </a:cxn>
                  <a:cxn ang="0">
                    <a:pos x="132" y="240"/>
                  </a:cxn>
                  <a:cxn ang="0">
                    <a:pos x="74" y="238"/>
                  </a:cxn>
                  <a:cxn ang="0">
                    <a:pos x="24" y="218"/>
                  </a:cxn>
                  <a:cxn ang="0">
                    <a:pos x="16" y="174"/>
                  </a:cxn>
                  <a:cxn ang="0">
                    <a:pos x="56" y="194"/>
                  </a:cxn>
                  <a:cxn ang="0">
                    <a:pos x="142" y="198"/>
                  </a:cxn>
                  <a:cxn ang="0">
                    <a:pos x="200" y="180"/>
                  </a:cxn>
                  <a:cxn ang="0">
                    <a:pos x="208" y="156"/>
                  </a:cxn>
                  <a:cxn ang="0">
                    <a:pos x="206" y="164"/>
                  </a:cxn>
                  <a:cxn ang="0">
                    <a:pos x="166" y="186"/>
                  </a:cxn>
                  <a:cxn ang="0">
                    <a:pos x="112" y="192"/>
                  </a:cxn>
                  <a:cxn ang="0">
                    <a:pos x="44" y="182"/>
                  </a:cxn>
                  <a:cxn ang="0">
                    <a:pos x="16" y="156"/>
                  </a:cxn>
                  <a:cxn ang="0">
                    <a:pos x="16" y="126"/>
                  </a:cxn>
                  <a:cxn ang="0">
                    <a:pos x="44" y="142"/>
                  </a:cxn>
                  <a:cxn ang="0">
                    <a:pos x="112" y="152"/>
                  </a:cxn>
                  <a:cxn ang="0">
                    <a:pos x="192" y="138"/>
                  </a:cxn>
                  <a:cxn ang="0">
                    <a:pos x="208" y="108"/>
                  </a:cxn>
                  <a:cxn ang="0">
                    <a:pos x="208" y="108"/>
                  </a:cxn>
                  <a:cxn ang="0">
                    <a:pos x="180" y="134"/>
                  </a:cxn>
                  <a:cxn ang="0">
                    <a:pos x="112" y="144"/>
                  </a:cxn>
                  <a:cxn ang="0">
                    <a:pos x="58" y="138"/>
                  </a:cxn>
                  <a:cxn ang="0">
                    <a:pos x="18" y="116"/>
                  </a:cxn>
                  <a:cxn ang="0">
                    <a:pos x="16" y="108"/>
                  </a:cxn>
                  <a:cxn ang="0">
                    <a:pos x="34" y="90"/>
                  </a:cxn>
                  <a:cxn ang="0">
                    <a:pos x="112" y="104"/>
                  </a:cxn>
                  <a:cxn ang="0">
                    <a:pos x="200" y="86"/>
                  </a:cxn>
                  <a:cxn ang="0">
                    <a:pos x="112" y="88"/>
                  </a:cxn>
                  <a:cxn ang="0">
                    <a:pos x="44" y="78"/>
                  </a:cxn>
                  <a:cxn ang="0">
                    <a:pos x="16" y="52"/>
                  </a:cxn>
                  <a:cxn ang="0">
                    <a:pos x="32" y="32"/>
                  </a:cxn>
                  <a:cxn ang="0">
                    <a:pos x="92" y="16"/>
                  </a:cxn>
                  <a:cxn ang="0">
                    <a:pos x="150" y="18"/>
                  </a:cxn>
                  <a:cxn ang="0">
                    <a:pos x="200" y="38"/>
                  </a:cxn>
                  <a:cxn ang="0">
                    <a:pos x="206" y="60"/>
                  </a:cxn>
                  <a:cxn ang="0">
                    <a:pos x="166" y="82"/>
                  </a:cxn>
                </a:cxnLst>
                <a:rect l="0" t="0" r="r" b="b"/>
                <a:pathLst>
                  <a:path w="224" h="256">
                    <a:moveTo>
                      <a:pt x="112" y="0"/>
                    </a:moveTo>
                    <a:lnTo>
                      <a:pt x="112" y="0"/>
                    </a:lnTo>
                    <a:lnTo>
                      <a:pt x="92" y="0"/>
                    </a:lnTo>
                    <a:lnTo>
                      <a:pt x="72" y="4"/>
                    </a:lnTo>
                    <a:lnTo>
                      <a:pt x="52" y="8"/>
                    </a:lnTo>
                    <a:lnTo>
                      <a:pt x="36" y="12"/>
                    </a:lnTo>
                    <a:lnTo>
                      <a:pt x="22" y="20"/>
                    </a:lnTo>
                    <a:lnTo>
                      <a:pt x="10" y="28"/>
                    </a:lnTo>
                    <a:lnTo>
                      <a:pt x="2" y="40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2" y="216"/>
                    </a:lnTo>
                    <a:lnTo>
                      <a:pt x="10" y="228"/>
                    </a:lnTo>
                    <a:lnTo>
                      <a:pt x="22" y="236"/>
                    </a:lnTo>
                    <a:lnTo>
                      <a:pt x="36" y="244"/>
                    </a:lnTo>
                    <a:lnTo>
                      <a:pt x="52" y="248"/>
                    </a:lnTo>
                    <a:lnTo>
                      <a:pt x="72" y="252"/>
                    </a:lnTo>
                    <a:lnTo>
                      <a:pt x="92" y="256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32" y="256"/>
                    </a:lnTo>
                    <a:lnTo>
                      <a:pt x="152" y="252"/>
                    </a:lnTo>
                    <a:lnTo>
                      <a:pt x="172" y="248"/>
                    </a:lnTo>
                    <a:lnTo>
                      <a:pt x="188" y="244"/>
                    </a:lnTo>
                    <a:lnTo>
                      <a:pt x="202" y="236"/>
                    </a:lnTo>
                    <a:lnTo>
                      <a:pt x="214" y="228"/>
                    </a:lnTo>
                    <a:lnTo>
                      <a:pt x="222" y="216"/>
                    </a:lnTo>
                    <a:lnTo>
                      <a:pt x="224" y="210"/>
                    </a:lnTo>
                    <a:lnTo>
                      <a:pt x="224" y="204"/>
                    </a:lnTo>
                    <a:lnTo>
                      <a:pt x="224" y="52"/>
                    </a:lnTo>
                    <a:lnTo>
                      <a:pt x="224" y="52"/>
                    </a:lnTo>
                    <a:lnTo>
                      <a:pt x="224" y="46"/>
                    </a:lnTo>
                    <a:lnTo>
                      <a:pt x="222" y="40"/>
                    </a:lnTo>
                    <a:lnTo>
                      <a:pt x="214" y="28"/>
                    </a:lnTo>
                    <a:lnTo>
                      <a:pt x="202" y="20"/>
                    </a:lnTo>
                    <a:lnTo>
                      <a:pt x="188" y="12"/>
                    </a:lnTo>
                    <a:lnTo>
                      <a:pt x="172" y="8"/>
                    </a:lnTo>
                    <a:lnTo>
                      <a:pt x="152" y="4"/>
                    </a:lnTo>
                    <a:lnTo>
                      <a:pt x="132" y="0"/>
                    </a:lnTo>
                    <a:lnTo>
                      <a:pt x="112" y="0"/>
                    </a:lnTo>
                    <a:close/>
                    <a:moveTo>
                      <a:pt x="208" y="204"/>
                    </a:moveTo>
                    <a:lnTo>
                      <a:pt x="208" y="204"/>
                    </a:lnTo>
                    <a:lnTo>
                      <a:pt x="206" y="212"/>
                    </a:lnTo>
                    <a:lnTo>
                      <a:pt x="200" y="218"/>
                    </a:lnTo>
                    <a:lnTo>
                      <a:pt x="192" y="224"/>
                    </a:lnTo>
                    <a:lnTo>
                      <a:pt x="180" y="230"/>
                    </a:lnTo>
                    <a:lnTo>
                      <a:pt x="166" y="234"/>
                    </a:lnTo>
                    <a:lnTo>
                      <a:pt x="150" y="238"/>
                    </a:lnTo>
                    <a:lnTo>
                      <a:pt x="132" y="240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92" y="240"/>
                    </a:lnTo>
                    <a:lnTo>
                      <a:pt x="74" y="238"/>
                    </a:lnTo>
                    <a:lnTo>
                      <a:pt x="58" y="234"/>
                    </a:lnTo>
                    <a:lnTo>
                      <a:pt x="44" y="230"/>
                    </a:lnTo>
                    <a:lnTo>
                      <a:pt x="32" y="224"/>
                    </a:lnTo>
                    <a:lnTo>
                      <a:pt x="24" y="218"/>
                    </a:lnTo>
                    <a:lnTo>
                      <a:pt x="18" y="212"/>
                    </a:lnTo>
                    <a:lnTo>
                      <a:pt x="16" y="204"/>
                    </a:lnTo>
                    <a:lnTo>
                      <a:pt x="16" y="174"/>
                    </a:lnTo>
                    <a:lnTo>
                      <a:pt x="16" y="174"/>
                    </a:lnTo>
                    <a:lnTo>
                      <a:pt x="24" y="180"/>
                    </a:lnTo>
                    <a:lnTo>
                      <a:pt x="32" y="186"/>
                    </a:lnTo>
                    <a:lnTo>
                      <a:pt x="44" y="190"/>
                    </a:lnTo>
                    <a:lnTo>
                      <a:pt x="56" y="194"/>
                    </a:lnTo>
                    <a:lnTo>
                      <a:pt x="82" y="198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142" y="198"/>
                    </a:lnTo>
                    <a:lnTo>
                      <a:pt x="168" y="194"/>
                    </a:lnTo>
                    <a:lnTo>
                      <a:pt x="180" y="190"/>
                    </a:lnTo>
                    <a:lnTo>
                      <a:pt x="192" y="186"/>
                    </a:lnTo>
                    <a:lnTo>
                      <a:pt x="200" y="180"/>
                    </a:lnTo>
                    <a:lnTo>
                      <a:pt x="208" y="174"/>
                    </a:lnTo>
                    <a:lnTo>
                      <a:pt x="208" y="204"/>
                    </a:lnTo>
                    <a:close/>
                    <a:moveTo>
                      <a:pt x="208" y="156"/>
                    </a:move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6" y="164"/>
                    </a:lnTo>
                    <a:lnTo>
                      <a:pt x="200" y="170"/>
                    </a:lnTo>
                    <a:lnTo>
                      <a:pt x="192" y="176"/>
                    </a:lnTo>
                    <a:lnTo>
                      <a:pt x="180" y="182"/>
                    </a:lnTo>
                    <a:lnTo>
                      <a:pt x="166" y="186"/>
                    </a:lnTo>
                    <a:lnTo>
                      <a:pt x="150" y="190"/>
                    </a:lnTo>
                    <a:lnTo>
                      <a:pt x="132" y="192"/>
                    </a:lnTo>
                    <a:lnTo>
                      <a:pt x="112" y="192"/>
                    </a:lnTo>
                    <a:lnTo>
                      <a:pt x="112" y="192"/>
                    </a:lnTo>
                    <a:lnTo>
                      <a:pt x="92" y="192"/>
                    </a:lnTo>
                    <a:lnTo>
                      <a:pt x="74" y="190"/>
                    </a:lnTo>
                    <a:lnTo>
                      <a:pt x="58" y="186"/>
                    </a:lnTo>
                    <a:lnTo>
                      <a:pt x="44" y="182"/>
                    </a:lnTo>
                    <a:lnTo>
                      <a:pt x="32" y="176"/>
                    </a:lnTo>
                    <a:lnTo>
                      <a:pt x="24" y="170"/>
                    </a:lnTo>
                    <a:lnTo>
                      <a:pt x="18" y="164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4" y="132"/>
                    </a:lnTo>
                    <a:lnTo>
                      <a:pt x="32" y="138"/>
                    </a:lnTo>
                    <a:lnTo>
                      <a:pt x="44" y="142"/>
                    </a:lnTo>
                    <a:lnTo>
                      <a:pt x="56" y="146"/>
                    </a:lnTo>
                    <a:lnTo>
                      <a:pt x="82" y="150"/>
                    </a:lnTo>
                    <a:lnTo>
                      <a:pt x="112" y="152"/>
                    </a:lnTo>
                    <a:lnTo>
                      <a:pt x="112" y="152"/>
                    </a:lnTo>
                    <a:lnTo>
                      <a:pt x="142" y="150"/>
                    </a:lnTo>
                    <a:lnTo>
                      <a:pt x="168" y="146"/>
                    </a:lnTo>
                    <a:lnTo>
                      <a:pt x="180" y="142"/>
                    </a:lnTo>
                    <a:lnTo>
                      <a:pt x="192" y="138"/>
                    </a:lnTo>
                    <a:lnTo>
                      <a:pt x="200" y="132"/>
                    </a:lnTo>
                    <a:lnTo>
                      <a:pt x="208" y="126"/>
                    </a:lnTo>
                    <a:lnTo>
                      <a:pt x="208" y="156"/>
                    </a:lnTo>
                    <a:close/>
                    <a:moveTo>
                      <a:pt x="208" y="108"/>
                    </a:move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6" y="116"/>
                    </a:lnTo>
                    <a:lnTo>
                      <a:pt x="200" y="122"/>
                    </a:lnTo>
                    <a:lnTo>
                      <a:pt x="192" y="128"/>
                    </a:lnTo>
                    <a:lnTo>
                      <a:pt x="180" y="134"/>
                    </a:lnTo>
                    <a:lnTo>
                      <a:pt x="166" y="138"/>
                    </a:lnTo>
                    <a:lnTo>
                      <a:pt x="150" y="142"/>
                    </a:lnTo>
                    <a:lnTo>
                      <a:pt x="132" y="144"/>
                    </a:lnTo>
                    <a:lnTo>
                      <a:pt x="112" y="144"/>
                    </a:lnTo>
                    <a:lnTo>
                      <a:pt x="112" y="144"/>
                    </a:lnTo>
                    <a:lnTo>
                      <a:pt x="92" y="144"/>
                    </a:lnTo>
                    <a:lnTo>
                      <a:pt x="74" y="142"/>
                    </a:lnTo>
                    <a:lnTo>
                      <a:pt x="58" y="138"/>
                    </a:lnTo>
                    <a:lnTo>
                      <a:pt x="44" y="134"/>
                    </a:lnTo>
                    <a:lnTo>
                      <a:pt x="32" y="128"/>
                    </a:lnTo>
                    <a:lnTo>
                      <a:pt x="24" y="122"/>
                    </a:lnTo>
                    <a:lnTo>
                      <a:pt x="18" y="116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24" y="86"/>
                    </a:lnTo>
                    <a:lnTo>
                      <a:pt x="34" y="90"/>
                    </a:lnTo>
                    <a:lnTo>
                      <a:pt x="58" y="98"/>
                    </a:lnTo>
                    <a:lnTo>
                      <a:pt x="84" y="102"/>
                    </a:lnTo>
                    <a:lnTo>
                      <a:pt x="112" y="104"/>
                    </a:lnTo>
                    <a:lnTo>
                      <a:pt x="112" y="104"/>
                    </a:lnTo>
                    <a:lnTo>
                      <a:pt x="140" y="102"/>
                    </a:lnTo>
                    <a:lnTo>
                      <a:pt x="166" y="98"/>
                    </a:lnTo>
                    <a:lnTo>
                      <a:pt x="190" y="90"/>
                    </a:lnTo>
                    <a:lnTo>
                      <a:pt x="200" y="86"/>
                    </a:lnTo>
                    <a:lnTo>
                      <a:pt x="208" y="80"/>
                    </a:lnTo>
                    <a:lnTo>
                      <a:pt x="208" y="108"/>
                    </a:lnTo>
                    <a:close/>
                    <a:moveTo>
                      <a:pt x="112" y="88"/>
                    </a:moveTo>
                    <a:lnTo>
                      <a:pt x="112" y="88"/>
                    </a:lnTo>
                    <a:lnTo>
                      <a:pt x="92" y="88"/>
                    </a:lnTo>
                    <a:lnTo>
                      <a:pt x="74" y="86"/>
                    </a:lnTo>
                    <a:lnTo>
                      <a:pt x="58" y="82"/>
                    </a:lnTo>
                    <a:lnTo>
                      <a:pt x="44" y="78"/>
                    </a:lnTo>
                    <a:lnTo>
                      <a:pt x="32" y="72"/>
                    </a:lnTo>
                    <a:lnTo>
                      <a:pt x="24" y="66"/>
                    </a:lnTo>
                    <a:lnTo>
                      <a:pt x="18" y="60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8" y="44"/>
                    </a:lnTo>
                    <a:lnTo>
                      <a:pt x="24" y="38"/>
                    </a:lnTo>
                    <a:lnTo>
                      <a:pt x="32" y="32"/>
                    </a:lnTo>
                    <a:lnTo>
                      <a:pt x="44" y="26"/>
                    </a:lnTo>
                    <a:lnTo>
                      <a:pt x="58" y="22"/>
                    </a:lnTo>
                    <a:lnTo>
                      <a:pt x="74" y="18"/>
                    </a:lnTo>
                    <a:lnTo>
                      <a:pt x="92" y="16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32" y="16"/>
                    </a:lnTo>
                    <a:lnTo>
                      <a:pt x="150" y="18"/>
                    </a:lnTo>
                    <a:lnTo>
                      <a:pt x="166" y="22"/>
                    </a:lnTo>
                    <a:lnTo>
                      <a:pt x="180" y="26"/>
                    </a:lnTo>
                    <a:lnTo>
                      <a:pt x="192" y="32"/>
                    </a:lnTo>
                    <a:lnTo>
                      <a:pt x="200" y="38"/>
                    </a:lnTo>
                    <a:lnTo>
                      <a:pt x="206" y="44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206" y="60"/>
                    </a:lnTo>
                    <a:lnTo>
                      <a:pt x="200" y="66"/>
                    </a:lnTo>
                    <a:lnTo>
                      <a:pt x="192" y="72"/>
                    </a:lnTo>
                    <a:lnTo>
                      <a:pt x="180" y="78"/>
                    </a:lnTo>
                    <a:lnTo>
                      <a:pt x="166" y="82"/>
                    </a:lnTo>
                    <a:lnTo>
                      <a:pt x="150" y="86"/>
                    </a:lnTo>
                    <a:lnTo>
                      <a:pt x="132" y="88"/>
                    </a:lnTo>
                    <a:lnTo>
                      <a:pt x="112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</p:grpSp>
        <p:sp>
          <p:nvSpPr>
            <p:cNvPr id="36" name="Freeform 114"/>
            <p:cNvSpPr>
              <a:spLocks noChangeAspect="1" noEditPoints="1"/>
            </p:cNvSpPr>
            <p:nvPr/>
          </p:nvSpPr>
          <p:spPr bwMode="auto">
            <a:xfrm>
              <a:off x="9106918" y="1961808"/>
              <a:ext cx="661244" cy="261017"/>
            </a:xfrm>
            <a:custGeom>
              <a:avLst/>
              <a:gdLst>
                <a:gd name="T0" fmla="*/ 62 w 229"/>
                <a:gd name="T1" fmla="*/ 75 h 91"/>
                <a:gd name="T2" fmla="*/ 53 w 229"/>
                <a:gd name="T3" fmla="*/ 70 h 91"/>
                <a:gd name="T4" fmla="*/ 47 w 229"/>
                <a:gd name="T5" fmla="*/ 62 h 91"/>
                <a:gd name="T6" fmla="*/ 43 w 229"/>
                <a:gd name="T7" fmla="*/ 53 h 91"/>
                <a:gd name="T8" fmla="*/ 0 w 229"/>
                <a:gd name="T9" fmla="*/ 53 h 91"/>
                <a:gd name="T10" fmla="*/ 0 w 229"/>
                <a:gd name="T11" fmla="*/ 39 h 91"/>
                <a:gd name="T12" fmla="*/ 42 w 229"/>
                <a:gd name="T13" fmla="*/ 39 h 91"/>
                <a:gd name="T14" fmla="*/ 46 w 229"/>
                <a:gd name="T15" fmla="*/ 30 h 91"/>
                <a:gd name="T16" fmla="*/ 53 w 229"/>
                <a:gd name="T17" fmla="*/ 22 h 91"/>
                <a:gd name="T18" fmla="*/ 62 w 229"/>
                <a:gd name="T19" fmla="*/ 17 h 91"/>
                <a:gd name="T20" fmla="*/ 72 w 229"/>
                <a:gd name="T21" fmla="*/ 15 h 91"/>
                <a:gd name="T22" fmla="*/ 84 w 229"/>
                <a:gd name="T23" fmla="*/ 18 h 91"/>
                <a:gd name="T24" fmla="*/ 94 w 229"/>
                <a:gd name="T25" fmla="*/ 24 h 91"/>
                <a:gd name="T26" fmla="*/ 101 w 229"/>
                <a:gd name="T27" fmla="*/ 34 h 91"/>
                <a:gd name="T28" fmla="*/ 103 w 229"/>
                <a:gd name="T29" fmla="*/ 46 h 91"/>
                <a:gd name="T30" fmla="*/ 101 w 229"/>
                <a:gd name="T31" fmla="*/ 58 h 91"/>
                <a:gd name="T32" fmla="*/ 94 w 229"/>
                <a:gd name="T33" fmla="*/ 67 h 91"/>
                <a:gd name="T34" fmla="*/ 84 w 229"/>
                <a:gd name="T35" fmla="*/ 74 h 91"/>
                <a:gd name="T36" fmla="*/ 72 w 229"/>
                <a:gd name="T37" fmla="*/ 76 h 91"/>
                <a:gd name="T38" fmla="*/ 62 w 229"/>
                <a:gd name="T39" fmla="*/ 75 h 91"/>
                <a:gd name="T40" fmla="*/ 185 w 229"/>
                <a:gd name="T41" fmla="*/ 68 h 91"/>
                <a:gd name="T42" fmla="*/ 175 w 229"/>
                <a:gd name="T43" fmla="*/ 80 h 91"/>
                <a:gd name="T44" fmla="*/ 161 w 229"/>
                <a:gd name="T45" fmla="*/ 88 h 91"/>
                <a:gd name="T46" fmla="*/ 145 w 229"/>
                <a:gd name="T47" fmla="*/ 91 h 91"/>
                <a:gd name="T48" fmla="*/ 128 w 229"/>
                <a:gd name="T49" fmla="*/ 88 h 91"/>
                <a:gd name="T50" fmla="*/ 113 w 229"/>
                <a:gd name="T51" fmla="*/ 78 h 91"/>
                <a:gd name="T52" fmla="*/ 124 w 229"/>
                <a:gd name="T53" fmla="*/ 68 h 91"/>
                <a:gd name="T54" fmla="*/ 134 w 229"/>
                <a:gd name="T55" fmla="*/ 74 h 91"/>
                <a:gd name="T56" fmla="*/ 145 w 229"/>
                <a:gd name="T57" fmla="*/ 76 h 91"/>
                <a:gd name="T58" fmla="*/ 157 w 229"/>
                <a:gd name="T59" fmla="*/ 74 h 91"/>
                <a:gd name="T60" fmla="*/ 167 w 229"/>
                <a:gd name="T61" fmla="*/ 67 h 91"/>
                <a:gd name="T62" fmla="*/ 174 w 229"/>
                <a:gd name="T63" fmla="*/ 58 h 91"/>
                <a:gd name="T64" fmla="*/ 176 w 229"/>
                <a:gd name="T65" fmla="*/ 46 h 91"/>
                <a:gd name="T66" fmla="*/ 174 w 229"/>
                <a:gd name="T67" fmla="*/ 34 h 91"/>
                <a:gd name="T68" fmla="*/ 167 w 229"/>
                <a:gd name="T69" fmla="*/ 24 h 91"/>
                <a:gd name="T70" fmla="*/ 157 w 229"/>
                <a:gd name="T71" fmla="*/ 18 h 91"/>
                <a:gd name="T72" fmla="*/ 145 w 229"/>
                <a:gd name="T73" fmla="*/ 15 h 91"/>
                <a:gd name="T74" fmla="*/ 133 w 229"/>
                <a:gd name="T75" fmla="*/ 18 h 91"/>
                <a:gd name="T76" fmla="*/ 124 w 229"/>
                <a:gd name="T77" fmla="*/ 24 h 91"/>
                <a:gd name="T78" fmla="*/ 113 w 229"/>
                <a:gd name="T79" fmla="*/ 14 h 91"/>
                <a:gd name="T80" fmla="*/ 128 w 229"/>
                <a:gd name="T81" fmla="*/ 4 h 91"/>
                <a:gd name="T82" fmla="*/ 145 w 229"/>
                <a:gd name="T83" fmla="*/ 0 h 91"/>
                <a:gd name="T84" fmla="*/ 162 w 229"/>
                <a:gd name="T85" fmla="*/ 3 h 91"/>
                <a:gd name="T86" fmla="*/ 175 w 229"/>
                <a:gd name="T87" fmla="*/ 11 h 91"/>
                <a:gd name="T88" fmla="*/ 185 w 229"/>
                <a:gd name="T89" fmla="*/ 24 h 91"/>
                <a:gd name="T90" fmla="*/ 191 w 229"/>
                <a:gd name="T91" fmla="*/ 39 h 91"/>
                <a:gd name="T92" fmla="*/ 229 w 229"/>
                <a:gd name="T93" fmla="*/ 39 h 91"/>
                <a:gd name="T94" fmla="*/ 229 w 229"/>
                <a:gd name="T95" fmla="*/ 53 h 91"/>
                <a:gd name="T96" fmla="*/ 190 w 229"/>
                <a:gd name="T97" fmla="*/ 53 h 91"/>
                <a:gd name="T98" fmla="*/ 185 w 229"/>
                <a:gd name="T99" fmla="*/ 6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9" h="91">
                  <a:moveTo>
                    <a:pt x="62" y="75"/>
                  </a:moveTo>
                  <a:cubicBezTo>
                    <a:pt x="59" y="73"/>
                    <a:pt x="56" y="72"/>
                    <a:pt x="53" y="70"/>
                  </a:cubicBezTo>
                  <a:cubicBezTo>
                    <a:pt x="51" y="68"/>
                    <a:pt x="49" y="65"/>
                    <a:pt x="47" y="62"/>
                  </a:cubicBezTo>
                  <a:cubicBezTo>
                    <a:pt x="45" y="60"/>
                    <a:pt x="44" y="56"/>
                    <a:pt x="4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6"/>
                    <a:pt x="44" y="33"/>
                    <a:pt x="46" y="30"/>
                  </a:cubicBezTo>
                  <a:cubicBezTo>
                    <a:pt x="48" y="27"/>
                    <a:pt x="50" y="24"/>
                    <a:pt x="53" y="22"/>
                  </a:cubicBezTo>
                  <a:cubicBezTo>
                    <a:pt x="56" y="20"/>
                    <a:pt x="59" y="18"/>
                    <a:pt x="62" y="17"/>
                  </a:cubicBezTo>
                  <a:cubicBezTo>
                    <a:pt x="65" y="16"/>
                    <a:pt x="69" y="15"/>
                    <a:pt x="72" y="15"/>
                  </a:cubicBezTo>
                  <a:cubicBezTo>
                    <a:pt x="77" y="15"/>
                    <a:pt x="81" y="16"/>
                    <a:pt x="84" y="18"/>
                  </a:cubicBezTo>
                  <a:cubicBezTo>
                    <a:pt x="88" y="19"/>
                    <a:pt x="91" y="21"/>
                    <a:pt x="94" y="24"/>
                  </a:cubicBezTo>
                  <a:cubicBezTo>
                    <a:pt x="97" y="27"/>
                    <a:pt x="99" y="30"/>
                    <a:pt x="101" y="34"/>
                  </a:cubicBezTo>
                  <a:cubicBezTo>
                    <a:pt x="102" y="38"/>
                    <a:pt x="103" y="42"/>
                    <a:pt x="103" y="46"/>
                  </a:cubicBezTo>
                  <a:cubicBezTo>
                    <a:pt x="103" y="50"/>
                    <a:pt x="102" y="54"/>
                    <a:pt x="101" y="58"/>
                  </a:cubicBezTo>
                  <a:cubicBezTo>
                    <a:pt x="99" y="61"/>
                    <a:pt x="97" y="65"/>
                    <a:pt x="94" y="67"/>
                  </a:cubicBezTo>
                  <a:cubicBezTo>
                    <a:pt x="91" y="70"/>
                    <a:pt x="88" y="72"/>
                    <a:pt x="84" y="74"/>
                  </a:cubicBezTo>
                  <a:cubicBezTo>
                    <a:pt x="81" y="76"/>
                    <a:pt x="77" y="76"/>
                    <a:pt x="72" y="76"/>
                  </a:cubicBezTo>
                  <a:cubicBezTo>
                    <a:pt x="69" y="76"/>
                    <a:pt x="65" y="76"/>
                    <a:pt x="62" y="75"/>
                  </a:cubicBezTo>
                  <a:close/>
                  <a:moveTo>
                    <a:pt x="185" y="68"/>
                  </a:moveTo>
                  <a:cubicBezTo>
                    <a:pt x="182" y="73"/>
                    <a:pt x="179" y="77"/>
                    <a:pt x="175" y="80"/>
                  </a:cubicBezTo>
                  <a:cubicBezTo>
                    <a:pt x="171" y="84"/>
                    <a:pt x="167" y="86"/>
                    <a:pt x="161" y="88"/>
                  </a:cubicBezTo>
                  <a:cubicBezTo>
                    <a:pt x="156" y="90"/>
                    <a:pt x="151" y="91"/>
                    <a:pt x="145" y="91"/>
                  </a:cubicBezTo>
                  <a:cubicBezTo>
                    <a:pt x="139" y="91"/>
                    <a:pt x="133" y="90"/>
                    <a:pt x="128" y="88"/>
                  </a:cubicBezTo>
                  <a:cubicBezTo>
                    <a:pt x="122" y="86"/>
                    <a:pt x="118" y="82"/>
                    <a:pt x="113" y="7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7" y="70"/>
                    <a:pt x="130" y="73"/>
                    <a:pt x="134" y="74"/>
                  </a:cubicBezTo>
                  <a:cubicBezTo>
                    <a:pt x="137" y="76"/>
                    <a:pt x="141" y="76"/>
                    <a:pt x="145" y="76"/>
                  </a:cubicBezTo>
                  <a:cubicBezTo>
                    <a:pt x="150" y="76"/>
                    <a:pt x="154" y="76"/>
                    <a:pt x="157" y="74"/>
                  </a:cubicBezTo>
                  <a:cubicBezTo>
                    <a:pt x="161" y="72"/>
                    <a:pt x="164" y="70"/>
                    <a:pt x="167" y="67"/>
                  </a:cubicBezTo>
                  <a:cubicBezTo>
                    <a:pt x="170" y="65"/>
                    <a:pt x="172" y="61"/>
                    <a:pt x="174" y="58"/>
                  </a:cubicBezTo>
                  <a:cubicBezTo>
                    <a:pt x="175" y="54"/>
                    <a:pt x="176" y="50"/>
                    <a:pt x="176" y="46"/>
                  </a:cubicBezTo>
                  <a:cubicBezTo>
                    <a:pt x="176" y="42"/>
                    <a:pt x="175" y="38"/>
                    <a:pt x="174" y="34"/>
                  </a:cubicBezTo>
                  <a:cubicBezTo>
                    <a:pt x="172" y="30"/>
                    <a:pt x="170" y="27"/>
                    <a:pt x="167" y="24"/>
                  </a:cubicBezTo>
                  <a:cubicBezTo>
                    <a:pt x="164" y="21"/>
                    <a:pt x="161" y="19"/>
                    <a:pt x="157" y="18"/>
                  </a:cubicBezTo>
                  <a:cubicBezTo>
                    <a:pt x="154" y="16"/>
                    <a:pt x="150" y="15"/>
                    <a:pt x="145" y="15"/>
                  </a:cubicBezTo>
                  <a:cubicBezTo>
                    <a:pt x="141" y="15"/>
                    <a:pt x="137" y="16"/>
                    <a:pt x="133" y="18"/>
                  </a:cubicBezTo>
                  <a:cubicBezTo>
                    <a:pt x="130" y="19"/>
                    <a:pt x="126" y="21"/>
                    <a:pt x="124" y="2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7" y="10"/>
                    <a:pt x="122" y="6"/>
                    <a:pt x="128" y="4"/>
                  </a:cubicBezTo>
                  <a:cubicBezTo>
                    <a:pt x="133" y="1"/>
                    <a:pt x="139" y="0"/>
                    <a:pt x="145" y="0"/>
                  </a:cubicBezTo>
                  <a:cubicBezTo>
                    <a:pt x="151" y="0"/>
                    <a:pt x="157" y="1"/>
                    <a:pt x="162" y="3"/>
                  </a:cubicBezTo>
                  <a:cubicBezTo>
                    <a:pt x="167" y="5"/>
                    <a:pt x="171" y="8"/>
                    <a:pt x="175" y="11"/>
                  </a:cubicBezTo>
                  <a:cubicBezTo>
                    <a:pt x="179" y="15"/>
                    <a:pt x="183" y="19"/>
                    <a:pt x="185" y="24"/>
                  </a:cubicBezTo>
                  <a:cubicBezTo>
                    <a:pt x="188" y="29"/>
                    <a:pt x="190" y="34"/>
                    <a:pt x="191" y="39"/>
                  </a:cubicBezTo>
                  <a:cubicBezTo>
                    <a:pt x="229" y="39"/>
                    <a:pt x="229" y="39"/>
                    <a:pt x="229" y="39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9"/>
                    <a:pt x="188" y="64"/>
                    <a:pt x="185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38" name="Freeform 115"/>
            <p:cNvSpPr>
              <a:spLocks noChangeAspect="1" noEditPoints="1"/>
            </p:cNvSpPr>
            <p:nvPr/>
          </p:nvSpPr>
          <p:spPr bwMode="auto">
            <a:xfrm>
              <a:off x="9069063" y="4077877"/>
              <a:ext cx="715187" cy="427253"/>
            </a:xfrm>
            <a:custGeom>
              <a:avLst/>
              <a:gdLst>
                <a:gd name="T0" fmla="*/ 188 w 233"/>
                <a:gd name="T1" fmla="*/ 74 h 139"/>
                <a:gd name="T2" fmla="*/ 125 w 233"/>
                <a:gd name="T3" fmla="*/ 91 h 139"/>
                <a:gd name="T4" fmla="*/ 97 w 233"/>
                <a:gd name="T5" fmla="*/ 81 h 139"/>
                <a:gd name="T6" fmla="*/ 81 w 233"/>
                <a:gd name="T7" fmla="*/ 97 h 139"/>
                <a:gd name="T8" fmla="*/ 91 w 233"/>
                <a:gd name="T9" fmla="*/ 126 h 139"/>
                <a:gd name="T10" fmla="*/ 61 w 233"/>
                <a:gd name="T11" fmla="*/ 138 h 139"/>
                <a:gd name="T12" fmla="*/ 48 w 233"/>
                <a:gd name="T13" fmla="*/ 108 h 139"/>
                <a:gd name="T14" fmla="*/ 67 w 233"/>
                <a:gd name="T15" fmla="*/ 74 h 139"/>
                <a:gd name="T16" fmla="*/ 31 w 233"/>
                <a:gd name="T17" fmla="*/ 91 h 139"/>
                <a:gd name="T18" fmla="*/ 2 w 233"/>
                <a:gd name="T19" fmla="*/ 79 h 139"/>
                <a:gd name="T20" fmla="*/ 14 w 233"/>
                <a:gd name="T21" fmla="*/ 49 h 139"/>
                <a:gd name="T22" fmla="*/ 43 w 233"/>
                <a:gd name="T23" fmla="*/ 59 h 139"/>
                <a:gd name="T24" fmla="*/ 102 w 233"/>
                <a:gd name="T25" fmla="*/ 53 h 139"/>
                <a:gd name="T26" fmla="*/ 132 w 233"/>
                <a:gd name="T27" fmla="*/ 53 h 139"/>
                <a:gd name="T28" fmla="*/ 160 w 233"/>
                <a:gd name="T29" fmla="*/ 46 h 139"/>
                <a:gd name="T30" fmla="*/ 141 w 233"/>
                <a:gd name="T31" fmla="*/ 23 h 139"/>
                <a:gd name="T32" fmla="*/ 164 w 233"/>
                <a:gd name="T33" fmla="*/ 0 h 139"/>
                <a:gd name="T34" fmla="*/ 187 w 233"/>
                <a:gd name="T35" fmla="*/ 23 h 139"/>
                <a:gd name="T36" fmla="*/ 167 w 233"/>
                <a:gd name="T37" fmla="*/ 46 h 139"/>
                <a:gd name="T38" fmla="*/ 196 w 233"/>
                <a:gd name="T39" fmla="*/ 53 h 139"/>
                <a:gd name="T40" fmla="*/ 227 w 233"/>
                <a:gd name="T41" fmla="*/ 54 h 139"/>
                <a:gd name="T42" fmla="*/ 227 w 233"/>
                <a:gd name="T43" fmla="*/ 86 h 139"/>
                <a:gd name="T44" fmla="*/ 17 w 233"/>
                <a:gd name="T45" fmla="*/ 56 h 139"/>
                <a:gd name="T46" fmla="*/ 9 w 233"/>
                <a:gd name="T47" fmla="*/ 76 h 139"/>
                <a:gd name="T48" fmla="*/ 29 w 233"/>
                <a:gd name="T49" fmla="*/ 84 h 139"/>
                <a:gd name="T50" fmla="*/ 37 w 233"/>
                <a:gd name="T51" fmla="*/ 64 h 139"/>
                <a:gd name="T52" fmla="*/ 17 w 233"/>
                <a:gd name="T53" fmla="*/ 56 h 139"/>
                <a:gd name="T54" fmla="*/ 70 w 233"/>
                <a:gd name="T55" fmla="*/ 132 h 139"/>
                <a:gd name="T56" fmla="*/ 85 w 233"/>
                <a:gd name="T57" fmla="*/ 117 h 139"/>
                <a:gd name="T58" fmla="*/ 70 w 233"/>
                <a:gd name="T59" fmla="*/ 101 h 139"/>
                <a:gd name="T60" fmla="*/ 54 w 233"/>
                <a:gd name="T61" fmla="*/ 117 h 139"/>
                <a:gd name="T62" fmla="*/ 56 w 233"/>
                <a:gd name="T63" fmla="*/ 29 h 139"/>
                <a:gd name="T64" fmla="*/ 64 w 233"/>
                <a:gd name="T65" fmla="*/ 9 h 139"/>
                <a:gd name="T66" fmla="*/ 84 w 233"/>
                <a:gd name="T67" fmla="*/ 17 h 139"/>
                <a:gd name="T68" fmla="*/ 76 w 233"/>
                <a:gd name="T69" fmla="*/ 37 h 139"/>
                <a:gd name="T70" fmla="*/ 106 w 233"/>
                <a:gd name="T71" fmla="*/ 59 h 139"/>
                <a:gd name="T72" fmla="*/ 106 w 233"/>
                <a:gd name="T73" fmla="*/ 81 h 139"/>
                <a:gd name="T74" fmla="*/ 128 w 233"/>
                <a:gd name="T75" fmla="*/ 81 h 139"/>
                <a:gd name="T76" fmla="*/ 128 w 233"/>
                <a:gd name="T77" fmla="*/ 59 h 139"/>
                <a:gd name="T78" fmla="*/ 178 w 233"/>
                <a:gd name="T79" fmla="*/ 17 h 139"/>
                <a:gd name="T80" fmla="*/ 158 w 233"/>
                <a:gd name="T81" fmla="*/ 9 h 139"/>
                <a:gd name="T82" fmla="*/ 150 w 233"/>
                <a:gd name="T83" fmla="*/ 29 h 139"/>
                <a:gd name="T84" fmla="*/ 170 w 233"/>
                <a:gd name="T85" fmla="*/ 37 h 139"/>
                <a:gd name="T86" fmla="*/ 178 w 233"/>
                <a:gd name="T87" fmla="*/ 17 h 139"/>
                <a:gd name="T88" fmla="*/ 179 w 233"/>
                <a:gd name="T89" fmla="*/ 117 h 139"/>
                <a:gd name="T90" fmla="*/ 164 w 233"/>
                <a:gd name="T91" fmla="*/ 132 h 139"/>
                <a:gd name="T92" fmla="*/ 148 w 233"/>
                <a:gd name="T93" fmla="*/ 117 h 139"/>
                <a:gd name="T94" fmla="*/ 164 w 233"/>
                <a:gd name="T95" fmla="*/ 101 h 139"/>
                <a:gd name="T96" fmla="*/ 197 w 233"/>
                <a:gd name="T97" fmla="*/ 64 h 139"/>
                <a:gd name="T98" fmla="*/ 205 w 233"/>
                <a:gd name="T99" fmla="*/ 84 h 139"/>
                <a:gd name="T100" fmla="*/ 225 w 233"/>
                <a:gd name="T101" fmla="*/ 76 h 139"/>
                <a:gd name="T102" fmla="*/ 217 w 233"/>
                <a:gd name="T103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" h="139">
                  <a:moveTo>
                    <a:pt x="203" y="91"/>
                  </a:moveTo>
                  <a:cubicBezTo>
                    <a:pt x="200" y="90"/>
                    <a:pt x="198" y="89"/>
                    <a:pt x="196" y="87"/>
                  </a:cubicBezTo>
                  <a:cubicBezTo>
                    <a:pt x="194" y="86"/>
                    <a:pt x="192" y="83"/>
                    <a:pt x="191" y="81"/>
                  </a:cubicBezTo>
                  <a:cubicBezTo>
                    <a:pt x="189" y="79"/>
                    <a:pt x="189" y="76"/>
                    <a:pt x="188" y="74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76"/>
                    <a:pt x="138" y="79"/>
                    <a:pt x="137" y="81"/>
                  </a:cubicBezTo>
                  <a:cubicBezTo>
                    <a:pt x="135" y="83"/>
                    <a:pt x="134" y="86"/>
                    <a:pt x="132" y="87"/>
                  </a:cubicBezTo>
                  <a:cubicBezTo>
                    <a:pt x="130" y="89"/>
                    <a:pt x="127" y="90"/>
                    <a:pt x="125" y="91"/>
                  </a:cubicBezTo>
                  <a:cubicBezTo>
                    <a:pt x="122" y="92"/>
                    <a:pt x="120" y="93"/>
                    <a:pt x="117" y="93"/>
                  </a:cubicBezTo>
                  <a:cubicBezTo>
                    <a:pt x="114" y="93"/>
                    <a:pt x="112" y="92"/>
                    <a:pt x="109" y="91"/>
                  </a:cubicBezTo>
                  <a:cubicBezTo>
                    <a:pt x="106" y="90"/>
                    <a:pt x="104" y="89"/>
                    <a:pt x="102" y="87"/>
                  </a:cubicBezTo>
                  <a:cubicBezTo>
                    <a:pt x="100" y="86"/>
                    <a:pt x="99" y="83"/>
                    <a:pt x="97" y="81"/>
                  </a:cubicBezTo>
                  <a:cubicBezTo>
                    <a:pt x="96" y="79"/>
                    <a:pt x="95" y="76"/>
                    <a:pt x="95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6" y="95"/>
                    <a:pt x="79" y="96"/>
                    <a:pt x="81" y="97"/>
                  </a:cubicBezTo>
                  <a:cubicBezTo>
                    <a:pt x="83" y="98"/>
                    <a:pt x="85" y="100"/>
                    <a:pt x="87" y="102"/>
                  </a:cubicBezTo>
                  <a:cubicBezTo>
                    <a:pt x="89" y="104"/>
                    <a:pt x="90" y="106"/>
                    <a:pt x="91" y="109"/>
                  </a:cubicBezTo>
                  <a:cubicBezTo>
                    <a:pt x="92" y="111"/>
                    <a:pt x="92" y="114"/>
                    <a:pt x="92" y="117"/>
                  </a:cubicBezTo>
                  <a:cubicBezTo>
                    <a:pt x="92" y="120"/>
                    <a:pt x="92" y="123"/>
                    <a:pt x="91" y="126"/>
                  </a:cubicBezTo>
                  <a:cubicBezTo>
                    <a:pt x="89" y="128"/>
                    <a:pt x="88" y="131"/>
                    <a:pt x="86" y="133"/>
                  </a:cubicBezTo>
                  <a:cubicBezTo>
                    <a:pt x="84" y="135"/>
                    <a:pt x="81" y="137"/>
                    <a:pt x="78" y="138"/>
                  </a:cubicBezTo>
                  <a:cubicBezTo>
                    <a:pt x="76" y="139"/>
                    <a:pt x="73" y="139"/>
                    <a:pt x="70" y="139"/>
                  </a:cubicBezTo>
                  <a:cubicBezTo>
                    <a:pt x="66" y="139"/>
                    <a:pt x="63" y="139"/>
                    <a:pt x="61" y="138"/>
                  </a:cubicBezTo>
                  <a:cubicBezTo>
                    <a:pt x="58" y="137"/>
                    <a:pt x="56" y="135"/>
                    <a:pt x="53" y="133"/>
                  </a:cubicBezTo>
                  <a:cubicBezTo>
                    <a:pt x="51" y="131"/>
                    <a:pt x="50" y="128"/>
                    <a:pt x="49" y="126"/>
                  </a:cubicBezTo>
                  <a:cubicBezTo>
                    <a:pt x="47" y="123"/>
                    <a:pt x="47" y="120"/>
                    <a:pt x="47" y="117"/>
                  </a:cubicBezTo>
                  <a:cubicBezTo>
                    <a:pt x="47" y="114"/>
                    <a:pt x="47" y="111"/>
                    <a:pt x="48" y="108"/>
                  </a:cubicBezTo>
                  <a:cubicBezTo>
                    <a:pt x="49" y="106"/>
                    <a:pt x="51" y="104"/>
                    <a:pt x="53" y="102"/>
                  </a:cubicBezTo>
                  <a:cubicBezTo>
                    <a:pt x="54" y="100"/>
                    <a:pt x="57" y="98"/>
                    <a:pt x="59" y="97"/>
                  </a:cubicBezTo>
                  <a:cubicBezTo>
                    <a:pt x="61" y="95"/>
                    <a:pt x="64" y="94"/>
                    <a:pt x="67" y="9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6"/>
                    <a:pt x="44" y="79"/>
                    <a:pt x="43" y="81"/>
                  </a:cubicBezTo>
                  <a:cubicBezTo>
                    <a:pt x="41" y="83"/>
                    <a:pt x="40" y="86"/>
                    <a:pt x="38" y="87"/>
                  </a:cubicBezTo>
                  <a:cubicBezTo>
                    <a:pt x="36" y="89"/>
                    <a:pt x="33" y="90"/>
                    <a:pt x="31" y="91"/>
                  </a:cubicBezTo>
                  <a:cubicBezTo>
                    <a:pt x="28" y="92"/>
                    <a:pt x="26" y="93"/>
                    <a:pt x="23" y="93"/>
                  </a:cubicBezTo>
                  <a:cubicBezTo>
                    <a:pt x="20" y="93"/>
                    <a:pt x="17" y="92"/>
                    <a:pt x="14" y="91"/>
                  </a:cubicBezTo>
                  <a:cubicBezTo>
                    <a:pt x="11" y="90"/>
                    <a:pt x="9" y="88"/>
                    <a:pt x="7" y="86"/>
                  </a:cubicBezTo>
                  <a:cubicBezTo>
                    <a:pt x="5" y="84"/>
                    <a:pt x="3" y="82"/>
                    <a:pt x="2" y="79"/>
                  </a:cubicBezTo>
                  <a:cubicBezTo>
                    <a:pt x="1" y="76"/>
                    <a:pt x="0" y="73"/>
                    <a:pt x="0" y="70"/>
                  </a:cubicBezTo>
                  <a:cubicBezTo>
                    <a:pt x="0" y="67"/>
                    <a:pt x="1" y="64"/>
                    <a:pt x="2" y="61"/>
                  </a:cubicBezTo>
                  <a:cubicBezTo>
                    <a:pt x="3" y="58"/>
                    <a:pt x="5" y="56"/>
                    <a:pt x="7" y="54"/>
                  </a:cubicBezTo>
                  <a:cubicBezTo>
                    <a:pt x="9" y="52"/>
                    <a:pt x="11" y="50"/>
                    <a:pt x="14" y="49"/>
                  </a:cubicBezTo>
                  <a:cubicBezTo>
                    <a:pt x="17" y="48"/>
                    <a:pt x="20" y="47"/>
                    <a:pt x="23" y="47"/>
                  </a:cubicBezTo>
                  <a:cubicBezTo>
                    <a:pt x="26" y="47"/>
                    <a:pt x="28" y="48"/>
                    <a:pt x="31" y="49"/>
                  </a:cubicBezTo>
                  <a:cubicBezTo>
                    <a:pt x="33" y="50"/>
                    <a:pt x="36" y="51"/>
                    <a:pt x="38" y="53"/>
                  </a:cubicBezTo>
                  <a:cubicBezTo>
                    <a:pt x="40" y="55"/>
                    <a:pt x="41" y="57"/>
                    <a:pt x="43" y="59"/>
                  </a:cubicBezTo>
                  <a:cubicBezTo>
                    <a:pt x="44" y="61"/>
                    <a:pt x="45" y="64"/>
                    <a:pt x="4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4"/>
                    <a:pt x="96" y="61"/>
                    <a:pt x="97" y="59"/>
                  </a:cubicBezTo>
                  <a:cubicBezTo>
                    <a:pt x="98" y="57"/>
                    <a:pt x="100" y="55"/>
                    <a:pt x="102" y="53"/>
                  </a:cubicBezTo>
                  <a:cubicBezTo>
                    <a:pt x="104" y="51"/>
                    <a:pt x="106" y="50"/>
                    <a:pt x="109" y="49"/>
                  </a:cubicBezTo>
                  <a:cubicBezTo>
                    <a:pt x="111" y="48"/>
                    <a:pt x="114" y="47"/>
                    <a:pt x="117" y="47"/>
                  </a:cubicBezTo>
                  <a:cubicBezTo>
                    <a:pt x="120" y="47"/>
                    <a:pt x="123" y="48"/>
                    <a:pt x="125" y="49"/>
                  </a:cubicBezTo>
                  <a:cubicBezTo>
                    <a:pt x="128" y="50"/>
                    <a:pt x="130" y="51"/>
                    <a:pt x="132" y="53"/>
                  </a:cubicBezTo>
                  <a:cubicBezTo>
                    <a:pt x="134" y="55"/>
                    <a:pt x="136" y="57"/>
                    <a:pt x="137" y="59"/>
                  </a:cubicBezTo>
                  <a:cubicBezTo>
                    <a:pt x="138" y="61"/>
                    <a:pt x="139" y="64"/>
                    <a:pt x="139" y="67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8" y="45"/>
                    <a:pt x="155" y="44"/>
                    <a:pt x="153" y="43"/>
                  </a:cubicBezTo>
                  <a:cubicBezTo>
                    <a:pt x="150" y="42"/>
                    <a:pt x="148" y="40"/>
                    <a:pt x="147" y="38"/>
                  </a:cubicBezTo>
                  <a:cubicBezTo>
                    <a:pt x="145" y="36"/>
                    <a:pt x="143" y="34"/>
                    <a:pt x="143" y="31"/>
                  </a:cubicBezTo>
                  <a:cubicBezTo>
                    <a:pt x="142" y="29"/>
                    <a:pt x="141" y="26"/>
                    <a:pt x="141" y="23"/>
                  </a:cubicBezTo>
                  <a:cubicBezTo>
                    <a:pt x="141" y="20"/>
                    <a:pt x="142" y="17"/>
                    <a:pt x="143" y="14"/>
                  </a:cubicBezTo>
                  <a:cubicBezTo>
                    <a:pt x="144" y="12"/>
                    <a:pt x="146" y="9"/>
                    <a:pt x="148" y="7"/>
                  </a:cubicBezTo>
                  <a:cubicBezTo>
                    <a:pt x="150" y="5"/>
                    <a:pt x="152" y="3"/>
                    <a:pt x="155" y="2"/>
                  </a:cubicBezTo>
                  <a:cubicBezTo>
                    <a:pt x="158" y="1"/>
                    <a:pt x="161" y="0"/>
                    <a:pt x="164" y="0"/>
                  </a:cubicBezTo>
                  <a:cubicBezTo>
                    <a:pt x="167" y="0"/>
                    <a:pt x="170" y="1"/>
                    <a:pt x="173" y="2"/>
                  </a:cubicBezTo>
                  <a:cubicBezTo>
                    <a:pt x="175" y="3"/>
                    <a:pt x="178" y="5"/>
                    <a:pt x="180" y="7"/>
                  </a:cubicBezTo>
                  <a:cubicBezTo>
                    <a:pt x="182" y="9"/>
                    <a:pt x="184" y="12"/>
                    <a:pt x="185" y="14"/>
                  </a:cubicBezTo>
                  <a:cubicBezTo>
                    <a:pt x="186" y="17"/>
                    <a:pt x="187" y="20"/>
                    <a:pt x="187" y="23"/>
                  </a:cubicBezTo>
                  <a:cubicBezTo>
                    <a:pt x="187" y="26"/>
                    <a:pt x="186" y="29"/>
                    <a:pt x="185" y="31"/>
                  </a:cubicBezTo>
                  <a:cubicBezTo>
                    <a:pt x="184" y="34"/>
                    <a:pt x="183" y="36"/>
                    <a:pt x="181" y="38"/>
                  </a:cubicBezTo>
                  <a:cubicBezTo>
                    <a:pt x="179" y="40"/>
                    <a:pt x="177" y="42"/>
                    <a:pt x="175" y="43"/>
                  </a:cubicBezTo>
                  <a:cubicBezTo>
                    <a:pt x="173" y="44"/>
                    <a:pt x="170" y="45"/>
                    <a:pt x="167" y="4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64"/>
                    <a:pt x="189" y="61"/>
                    <a:pt x="191" y="59"/>
                  </a:cubicBezTo>
                  <a:cubicBezTo>
                    <a:pt x="192" y="57"/>
                    <a:pt x="194" y="55"/>
                    <a:pt x="196" y="53"/>
                  </a:cubicBezTo>
                  <a:cubicBezTo>
                    <a:pt x="198" y="51"/>
                    <a:pt x="200" y="50"/>
                    <a:pt x="202" y="49"/>
                  </a:cubicBezTo>
                  <a:cubicBezTo>
                    <a:pt x="205" y="48"/>
                    <a:pt x="208" y="47"/>
                    <a:pt x="211" y="47"/>
                  </a:cubicBezTo>
                  <a:cubicBezTo>
                    <a:pt x="214" y="47"/>
                    <a:pt x="217" y="48"/>
                    <a:pt x="219" y="49"/>
                  </a:cubicBezTo>
                  <a:cubicBezTo>
                    <a:pt x="222" y="50"/>
                    <a:pt x="225" y="52"/>
                    <a:pt x="227" y="54"/>
                  </a:cubicBezTo>
                  <a:cubicBezTo>
                    <a:pt x="229" y="56"/>
                    <a:pt x="230" y="58"/>
                    <a:pt x="232" y="61"/>
                  </a:cubicBezTo>
                  <a:cubicBezTo>
                    <a:pt x="233" y="64"/>
                    <a:pt x="233" y="67"/>
                    <a:pt x="233" y="70"/>
                  </a:cubicBezTo>
                  <a:cubicBezTo>
                    <a:pt x="233" y="73"/>
                    <a:pt x="233" y="76"/>
                    <a:pt x="232" y="79"/>
                  </a:cubicBezTo>
                  <a:cubicBezTo>
                    <a:pt x="230" y="82"/>
                    <a:pt x="229" y="84"/>
                    <a:pt x="227" y="86"/>
                  </a:cubicBezTo>
                  <a:cubicBezTo>
                    <a:pt x="225" y="88"/>
                    <a:pt x="222" y="90"/>
                    <a:pt x="219" y="91"/>
                  </a:cubicBezTo>
                  <a:cubicBezTo>
                    <a:pt x="217" y="92"/>
                    <a:pt x="214" y="93"/>
                    <a:pt x="211" y="93"/>
                  </a:cubicBezTo>
                  <a:cubicBezTo>
                    <a:pt x="208" y="93"/>
                    <a:pt x="205" y="92"/>
                    <a:pt x="203" y="91"/>
                  </a:cubicBezTo>
                  <a:close/>
                  <a:moveTo>
                    <a:pt x="17" y="56"/>
                  </a:moveTo>
                  <a:cubicBezTo>
                    <a:pt x="15" y="57"/>
                    <a:pt x="13" y="58"/>
                    <a:pt x="12" y="59"/>
                  </a:cubicBezTo>
                  <a:cubicBezTo>
                    <a:pt x="11" y="61"/>
                    <a:pt x="10" y="62"/>
                    <a:pt x="9" y="64"/>
                  </a:cubicBezTo>
                  <a:cubicBezTo>
                    <a:pt x="8" y="66"/>
                    <a:pt x="7" y="68"/>
                    <a:pt x="7" y="70"/>
                  </a:cubicBezTo>
                  <a:cubicBezTo>
                    <a:pt x="7" y="72"/>
                    <a:pt x="8" y="74"/>
                    <a:pt x="9" y="76"/>
                  </a:cubicBezTo>
                  <a:cubicBezTo>
                    <a:pt x="10" y="78"/>
                    <a:pt x="11" y="79"/>
                    <a:pt x="12" y="81"/>
                  </a:cubicBezTo>
                  <a:cubicBezTo>
                    <a:pt x="13" y="82"/>
                    <a:pt x="15" y="83"/>
                    <a:pt x="17" y="84"/>
                  </a:cubicBezTo>
                  <a:cubicBezTo>
                    <a:pt x="19" y="85"/>
                    <a:pt x="21" y="85"/>
                    <a:pt x="23" y="85"/>
                  </a:cubicBezTo>
                  <a:cubicBezTo>
                    <a:pt x="25" y="85"/>
                    <a:pt x="27" y="85"/>
                    <a:pt x="29" y="84"/>
                  </a:cubicBezTo>
                  <a:cubicBezTo>
                    <a:pt x="31" y="83"/>
                    <a:pt x="32" y="82"/>
                    <a:pt x="34" y="81"/>
                  </a:cubicBezTo>
                  <a:cubicBezTo>
                    <a:pt x="35" y="79"/>
                    <a:pt x="36" y="78"/>
                    <a:pt x="37" y="76"/>
                  </a:cubicBezTo>
                  <a:cubicBezTo>
                    <a:pt x="38" y="74"/>
                    <a:pt x="38" y="72"/>
                    <a:pt x="38" y="70"/>
                  </a:cubicBezTo>
                  <a:cubicBezTo>
                    <a:pt x="38" y="68"/>
                    <a:pt x="38" y="66"/>
                    <a:pt x="37" y="64"/>
                  </a:cubicBezTo>
                  <a:cubicBezTo>
                    <a:pt x="36" y="62"/>
                    <a:pt x="35" y="61"/>
                    <a:pt x="34" y="59"/>
                  </a:cubicBezTo>
                  <a:cubicBezTo>
                    <a:pt x="32" y="58"/>
                    <a:pt x="31" y="57"/>
                    <a:pt x="29" y="56"/>
                  </a:cubicBezTo>
                  <a:cubicBezTo>
                    <a:pt x="27" y="55"/>
                    <a:pt x="25" y="55"/>
                    <a:pt x="23" y="55"/>
                  </a:cubicBezTo>
                  <a:cubicBezTo>
                    <a:pt x="21" y="55"/>
                    <a:pt x="19" y="55"/>
                    <a:pt x="17" y="56"/>
                  </a:cubicBezTo>
                  <a:close/>
                  <a:moveTo>
                    <a:pt x="56" y="123"/>
                  </a:moveTo>
                  <a:cubicBezTo>
                    <a:pt x="56" y="124"/>
                    <a:pt x="57" y="126"/>
                    <a:pt x="59" y="127"/>
                  </a:cubicBezTo>
                  <a:cubicBezTo>
                    <a:pt x="60" y="129"/>
                    <a:pt x="62" y="130"/>
                    <a:pt x="64" y="131"/>
                  </a:cubicBezTo>
                  <a:cubicBezTo>
                    <a:pt x="65" y="132"/>
                    <a:pt x="67" y="132"/>
                    <a:pt x="70" y="132"/>
                  </a:cubicBezTo>
                  <a:cubicBezTo>
                    <a:pt x="72" y="132"/>
                    <a:pt x="74" y="132"/>
                    <a:pt x="75" y="131"/>
                  </a:cubicBezTo>
                  <a:cubicBezTo>
                    <a:pt x="77" y="130"/>
                    <a:pt x="79" y="129"/>
                    <a:pt x="80" y="127"/>
                  </a:cubicBezTo>
                  <a:cubicBezTo>
                    <a:pt x="82" y="126"/>
                    <a:pt x="83" y="124"/>
                    <a:pt x="84" y="123"/>
                  </a:cubicBezTo>
                  <a:cubicBezTo>
                    <a:pt x="84" y="121"/>
                    <a:pt x="85" y="119"/>
                    <a:pt x="85" y="117"/>
                  </a:cubicBezTo>
                  <a:cubicBezTo>
                    <a:pt x="85" y="115"/>
                    <a:pt x="84" y="113"/>
                    <a:pt x="84" y="111"/>
                  </a:cubicBezTo>
                  <a:cubicBezTo>
                    <a:pt x="83" y="109"/>
                    <a:pt x="82" y="107"/>
                    <a:pt x="80" y="106"/>
                  </a:cubicBezTo>
                  <a:cubicBezTo>
                    <a:pt x="79" y="105"/>
                    <a:pt x="77" y="104"/>
                    <a:pt x="75" y="103"/>
                  </a:cubicBezTo>
                  <a:cubicBezTo>
                    <a:pt x="74" y="102"/>
                    <a:pt x="72" y="101"/>
                    <a:pt x="70" y="101"/>
                  </a:cubicBezTo>
                  <a:cubicBezTo>
                    <a:pt x="67" y="101"/>
                    <a:pt x="65" y="102"/>
                    <a:pt x="64" y="103"/>
                  </a:cubicBezTo>
                  <a:cubicBezTo>
                    <a:pt x="62" y="104"/>
                    <a:pt x="60" y="105"/>
                    <a:pt x="59" y="106"/>
                  </a:cubicBezTo>
                  <a:cubicBezTo>
                    <a:pt x="57" y="107"/>
                    <a:pt x="56" y="109"/>
                    <a:pt x="56" y="111"/>
                  </a:cubicBezTo>
                  <a:cubicBezTo>
                    <a:pt x="55" y="113"/>
                    <a:pt x="54" y="115"/>
                    <a:pt x="54" y="117"/>
                  </a:cubicBezTo>
                  <a:cubicBezTo>
                    <a:pt x="54" y="119"/>
                    <a:pt x="55" y="121"/>
                    <a:pt x="56" y="123"/>
                  </a:cubicBezTo>
                  <a:close/>
                  <a:moveTo>
                    <a:pt x="64" y="37"/>
                  </a:moveTo>
                  <a:cubicBezTo>
                    <a:pt x="62" y="36"/>
                    <a:pt x="61" y="35"/>
                    <a:pt x="59" y="34"/>
                  </a:cubicBezTo>
                  <a:cubicBezTo>
                    <a:pt x="58" y="32"/>
                    <a:pt x="57" y="31"/>
                    <a:pt x="56" y="29"/>
                  </a:cubicBezTo>
                  <a:cubicBezTo>
                    <a:pt x="55" y="27"/>
                    <a:pt x="55" y="25"/>
                    <a:pt x="55" y="23"/>
                  </a:cubicBezTo>
                  <a:cubicBezTo>
                    <a:pt x="55" y="21"/>
                    <a:pt x="55" y="19"/>
                    <a:pt x="56" y="17"/>
                  </a:cubicBezTo>
                  <a:cubicBezTo>
                    <a:pt x="57" y="15"/>
                    <a:pt x="58" y="14"/>
                    <a:pt x="59" y="12"/>
                  </a:cubicBezTo>
                  <a:cubicBezTo>
                    <a:pt x="61" y="11"/>
                    <a:pt x="62" y="10"/>
                    <a:pt x="64" y="9"/>
                  </a:cubicBezTo>
                  <a:cubicBezTo>
                    <a:pt x="66" y="8"/>
                    <a:pt x="68" y="8"/>
                    <a:pt x="70" y="8"/>
                  </a:cubicBezTo>
                  <a:cubicBezTo>
                    <a:pt x="72" y="8"/>
                    <a:pt x="74" y="8"/>
                    <a:pt x="76" y="9"/>
                  </a:cubicBezTo>
                  <a:cubicBezTo>
                    <a:pt x="78" y="10"/>
                    <a:pt x="80" y="11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9"/>
                    <a:pt x="85" y="21"/>
                    <a:pt x="85" y="23"/>
                  </a:cubicBezTo>
                  <a:cubicBezTo>
                    <a:pt x="85" y="25"/>
                    <a:pt x="85" y="27"/>
                    <a:pt x="84" y="29"/>
                  </a:cubicBezTo>
                  <a:cubicBezTo>
                    <a:pt x="83" y="31"/>
                    <a:pt x="82" y="32"/>
                    <a:pt x="81" y="34"/>
                  </a:cubicBezTo>
                  <a:cubicBezTo>
                    <a:pt x="80" y="35"/>
                    <a:pt x="78" y="36"/>
                    <a:pt x="76" y="37"/>
                  </a:cubicBezTo>
                  <a:cubicBezTo>
                    <a:pt x="74" y="38"/>
                    <a:pt x="72" y="38"/>
                    <a:pt x="70" y="38"/>
                  </a:cubicBezTo>
                  <a:cubicBezTo>
                    <a:pt x="68" y="38"/>
                    <a:pt x="66" y="38"/>
                    <a:pt x="64" y="37"/>
                  </a:cubicBezTo>
                  <a:close/>
                  <a:moveTo>
                    <a:pt x="111" y="56"/>
                  </a:moveTo>
                  <a:cubicBezTo>
                    <a:pt x="109" y="57"/>
                    <a:pt x="108" y="58"/>
                    <a:pt x="106" y="59"/>
                  </a:cubicBezTo>
                  <a:cubicBezTo>
                    <a:pt x="105" y="61"/>
                    <a:pt x="104" y="62"/>
                    <a:pt x="103" y="64"/>
                  </a:cubicBezTo>
                  <a:cubicBezTo>
                    <a:pt x="102" y="66"/>
                    <a:pt x="102" y="68"/>
                    <a:pt x="102" y="70"/>
                  </a:cubicBezTo>
                  <a:cubicBezTo>
                    <a:pt x="102" y="72"/>
                    <a:pt x="102" y="74"/>
                    <a:pt x="103" y="76"/>
                  </a:cubicBezTo>
                  <a:cubicBezTo>
                    <a:pt x="104" y="78"/>
                    <a:pt x="105" y="79"/>
                    <a:pt x="106" y="81"/>
                  </a:cubicBezTo>
                  <a:cubicBezTo>
                    <a:pt x="108" y="82"/>
                    <a:pt x="109" y="83"/>
                    <a:pt x="111" y="84"/>
                  </a:cubicBezTo>
                  <a:cubicBezTo>
                    <a:pt x="113" y="85"/>
                    <a:pt x="115" y="85"/>
                    <a:pt x="117" y="85"/>
                  </a:cubicBezTo>
                  <a:cubicBezTo>
                    <a:pt x="119" y="85"/>
                    <a:pt x="121" y="85"/>
                    <a:pt x="123" y="84"/>
                  </a:cubicBezTo>
                  <a:cubicBezTo>
                    <a:pt x="125" y="83"/>
                    <a:pt x="126" y="82"/>
                    <a:pt x="128" y="81"/>
                  </a:cubicBezTo>
                  <a:cubicBezTo>
                    <a:pt x="129" y="79"/>
                    <a:pt x="130" y="78"/>
                    <a:pt x="131" y="76"/>
                  </a:cubicBezTo>
                  <a:cubicBezTo>
                    <a:pt x="132" y="74"/>
                    <a:pt x="132" y="72"/>
                    <a:pt x="132" y="70"/>
                  </a:cubicBezTo>
                  <a:cubicBezTo>
                    <a:pt x="132" y="68"/>
                    <a:pt x="132" y="66"/>
                    <a:pt x="131" y="64"/>
                  </a:cubicBezTo>
                  <a:cubicBezTo>
                    <a:pt x="130" y="62"/>
                    <a:pt x="129" y="61"/>
                    <a:pt x="128" y="59"/>
                  </a:cubicBezTo>
                  <a:cubicBezTo>
                    <a:pt x="126" y="58"/>
                    <a:pt x="125" y="57"/>
                    <a:pt x="123" y="56"/>
                  </a:cubicBezTo>
                  <a:cubicBezTo>
                    <a:pt x="121" y="55"/>
                    <a:pt x="119" y="55"/>
                    <a:pt x="117" y="55"/>
                  </a:cubicBezTo>
                  <a:cubicBezTo>
                    <a:pt x="115" y="55"/>
                    <a:pt x="113" y="55"/>
                    <a:pt x="111" y="56"/>
                  </a:cubicBezTo>
                  <a:close/>
                  <a:moveTo>
                    <a:pt x="178" y="17"/>
                  </a:moveTo>
                  <a:cubicBezTo>
                    <a:pt x="177" y="15"/>
                    <a:pt x="176" y="14"/>
                    <a:pt x="175" y="12"/>
                  </a:cubicBezTo>
                  <a:cubicBezTo>
                    <a:pt x="173" y="11"/>
                    <a:pt x="172" y="10"/>
                    <a:pt x="170" y="9"/>
                  </a:cubicBezTo>
                  <a:cubicBezTo>
                    <a:pt x="168" y="8"/>
                    <a:pt x="166" y="8"/>
                    <a:pt x="164" y="8"/>
                  </a:cubicBezTo>
                  <a:cubicBezTo>
                    <a:pt x="162" y="8"/>
                    <a:pt x="160" y="8"/>
                    <a:pt x="158" y="9"/>
                  </a:cubicBezTo>
                  <a:cubicBezTo>
                    <a:pt x="156" y="10"/>
                    <a:pt x="154" y="11"/>
                    <a:pt x="153" y="12"/>
                  </a:cubicBezTo>
                  <a:cubicBezTo>
                    <a:pt x="152" y="14"/>
                    <a:pt x="151" y="15"/>
                    <a:pt x="150" y="17"/>
                  </a:cubicBezTo>
                  <a:cubicBezTo>
                    <a:pt x="149" y="19"/>
                    <a:pt x="148" y="21"/>
                    <a:pt x="148" y="23"/>
                  </a:cubicBezTo>
                  <a:cubicBezTo>
                    <a:pt x="148" y="25"/>
                    <a:pt x="149" y="27"/>
                    <a:pt x="150" y="29"/>
                  </a:cubicBezTo>
                  <a:cubicBezTo>
                    <a:pt x="151" y="31"/>
                    <a:pt x="152" y="32"/>
                    <a:pt x="153" y="34"/>
                  </a:cubicBezTo>
                  <a:cubicBezTo>
                    <a:pt x="154" y="35"/>
                    <a:pt x="156" y="36"/>
                    <a:pt x="158" y="37"/>
                  </a:cubicBezTo>
                  <a:cubicBezTo>
                    <a:pt x="160" y="38"/>
                    <a:pt x="162" y="38"/>
                    <a:pt x="164" y="38"/>
                  </a:cubicBezTo>
                  <a:cubicBezTo>
                    <a:pt x="166" y="38"/>
                    <a:pt x="168" y="38"/>
                    <a:pt x="170" y="37"/>
                  </a:cubicBezTo>
                  <a:cubicBezTo>
                    <a:pt x="172" y="36"/>
                    <a:pt x="173" y="35"/>
                    <a:pt x="175" y="34"/>
                  </a:cubicBezTo>
                  <a:cubicBezTo>
                    <a:pt x="176" y="32"/>
                    <a:pt x="177" y="31"/>
                    <a:pt x="178" y="29"/>
                  </a:cubicBezTo>
                  <a:cubicBezTo>
                    <a:pt x="179" y="27"/>
                    <a:pt x="179" y="25"/>
                    <a:pt x="179" y="23"/>
                  </a:cubicBezTo>
                  <a:cubicBezTo>
                    <a:pt x="179" y="21"/>
                    <a:pt x="179" y="19"/>
                    <a:pt x="178" y="17"/>
                  </a:cubicBezTo>
                  <a:close/>
                  <a:moveTo>
                    <a:pt x="170" y="103"/>
                  </a:moveTo>
                  <a:cubicBezTo>
                    <a:pt x="172" y="104"/>
                    <a:pt x="173" y="105"/>
                    <a:pt x="175" y="106"/>
                  </a:cubicBezTo>
                  <a:cubicBezTo>
                    <a:pt x="176" y="107"/>
                    <a:pt x="177" y="109"/>
                    <a:pt x="178" y="111"/>
                  </a:cubicBezTo>
                  <a:cubicBezTo>
                    <a:pt x="179" y="113"/>
                    <a:pt x="179" y="115"/>
                    <a:pt x="179" y="117"/>
                  </a:cubicBezTo>
                  <a:cubicBezTo>
                    <a:pt x="179" y="119"/>
                    <a:pt x="179" y="121"/>
                    <a:pt x="178" y="123"/>
                  </a:cubicBezTo>
                  <a:cubicBezTo>
                    <a:pt x="177" y="124"/>
                    <a:pt x="176" y="126"/>
                    <a:pt x="175" y="127"/>
                  </a:cubicBezTo>
                  <a:cubicBezTo>
                    <a:pt x="173" y="129"/>
                    <a:pt x="172" y="130"/>
                    <a:pt x="170" y="131"/>
                  </a:cubicBezTo>
                  <a:cubicBezTo>
                    <a:pt x="168" y="132"/>
                    <a:pt x="166" y="132"/>
                    <a:pt x="164" y="132"/>
                  </a:cubicBezTo>
                  <a:cubicBezTo>
                    <a:pt x="162" y="132"/>
                    <a:pt x="160" y="132"/>
                    <a:pt x="158" y="131"/>
                  </a:cubicBezTo>
                  <a:cubicBezTo>
                    <a:pt x="156" y="130"/>
                    <a:pt x="154" y="129"/>
                    <a:pt x="153" y="127"/>
                  </a:cubicBezTo>
                  <a:cubicBezTo>
                    <a:pt x="152" y="126"/>
                    <a:pt x="151" y="124"/>
                    <a:pt x="150" y="123"/>
                  </a:cubicBezTo>
                  <a:cubicBezTo>
                    <a:pt x="149" y="121"/>
                    <a:pt x="148" y="119"/>
                    <a:pt x="148" y="117"/>
                  </a:cubicBezTo>
                  <a:cubicBezTo>
                    <a:pt x="148" y="115"/>
                    <a:pt x="149" y="113"/>
                    <a:pt x="150" y="111"/>
                  </a:cubicBezTo>
                  <a:cubicBezTo>
                    <a:pt x="151" y="109"/>
                    <a:pt x="152" y="107"/>
                    <a:pt x="153" y="106"/>
                  </a:cubicBezTo>
                  <a:cubicBezTo>
                    <a:pt x="154" y="105"/>
                    <a:pt x="156" y="104"/>
                    <a:pt x="158" y="103"/>
                  </a:cubicBezTo>
                  <a:cubicBezTo>
                    <a:pt x="160" y="102"/>
                    <a:pt x="162" y="101"/>
                    <a:pt x="164" y="101"/>
                  </a:cubicBezTo>
                  <a:cubicBezTo>
                    <a:pt x="166" y="101"/>
                    <a:pt x="168" y="102"/>
                    <a:pt x="170" y="103"/>
                  </a:cubicBezTo>
                  <a:close/>
                  <a:moveTo>
                    <a:pt x="205" y="56"/>
                  </a:moveTo>
                  <a:cubicBezTo>
                    <a:pt x="203" y="57"/>
                    <a:pt x="201" y="58"/>
                    <a:pt x="200" y="59"/>
                  </a:cubicBezTo>
                  <a:cubicBezTo>
                    <a:pt x="198" y="61"/>
                    <a:pt x="197" y="62"/>
                    <a:pt x="197" y="64"/>
                  </a:cubicBezTo>
                  <a:cubicBezTo>
                    <a:pt x="196" y="66"/>
                    <a:pt x="195" y="68"/>
                    <a:pt x="195" y="70"/>
                  </a:cubicBezTo>
                  <a:cubicBezTo>
                    <a:pt x="195" y="72"/>
                    <a:pt x="196" y="74"/>
                    <a:pt x="197" y="76"/>
                  </a:cubicBezTo>
                  <a:cubicBezTo>
                    <a:pt x="197" y="78"/>
                    <a:pt x="198" y="79"/>
                    <a:pt x="200" y="81"/>
                  </a:cubicBezTo>
                  <a:cubicBezTo>
                    <a:pt x="201" y="82"/>
                    <a:pt x="203" y="83"/>
                    <a:pt x="205" y="84"/>
                  </a:cubicBezTo>
                  <a:cubicBezTo>
                    <a:pt x="207" y="85"/>
                    <a:pt x="209" y="85"/>
                    <a:pt x="211" y="85"/>
                  </a:cubicBezTo>
                  <a:cubicBezTo>
                    <a:pt x="213" y="85"/>
                    <a:pt x="215" y="85"/>
                    <a:pt x="217" y="84"/>
                  </a:cubicBezTo>
                  <a:cubicBezTo>
                    <a:pt x="218" y="83"/>
                    <a:pt x="220" y="82"/>
                    <a:pt x="221" y="81"/>
                  </a:cubicBezTo>
                  <a:cubicBezTo>
                    <a:pt x="223" y="79"/>
                    <a:pt x="224" y="78"/>
                    <a:pt x="225" y="76"/>
                  </a:cubicBezTo>
                  <a:cubicBezTo>
                    <a:pt x="225" y="74"/>
                    <a:pt x="226" y="72"/>
                    <a:pt x="226" y="70"/>
                  </a:cubicBezTo>
                  <a:cubicBezTo>
                    <a:pt x="226" y="68"/>
                    <a:pt x="225" y="66"/>
                    <a:pt x="225" y="64"/>
                  </a:cubicBezTo>
                  <a:cubicBezTo>
                    <a:pt x="224" y="62"/>
                    <a:pt x="223" y="61"/>
                    <a:pt x="221" y="59"/>
                  </a:cubicBezTo>
                  <a:cubicBezTo>
                    <a:pt x="220" y="58"/>
                    <a:pt x="218" y="57"/>
                    <a:pt x="217" y="56"/>
                  </a:cubicBezTo>
                  <a:cubicBezTo>
                    <a:pt x="215" y="55"/>
                    <a:pt x="213" y="55"/>
                    <a:pt x="211" y="55"/>
                  </a:cubicBezTo>
                  <a:cubicBezTo>
                    <a:pt x="209" y="55"/>
                    <a:pt x="207" y="55"/>
                    <a:pt x="205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067609" y="1066135"/>
              <a:ext cx="3332994" cy="5173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dirty="0"/>
                <a:t>Recupera do banco de dados os registros que foram inseridos e alterados e os publica como evento. </a:t>
              </a:r>
              <a:endParaRPr lang="pt-BR" sz="1270" dirty="0" smtClean="0"/>
            </a:p>
            <a:p>
              <a:endParaRPr lang="pt-BR" sz="1270" dirty="0" smtClean="0"/>
            </a:p>
            <a:p>
              <a:r>
                <a:rPr lang="pt-BR" sz="1270" dirty="0" smtClean="0"/>
                <a:t>Adiciona </a:t>
              </a:r>
              <a:r>
                <a:rPr lang="pt-BR" sz="1270" dirty="0"/>
                <a:t>função ao sistema legado para que ele envie e receba eventos.</a:t>
              </a:r>
            </a:p>
            <a:p>
              <a:endParaRPr lang="pt-BR" sz="1270" dirty="0"/>
            </a:p>
            <a:p>
              <a:r>
                <a:rPr lang="pt-BR" sz="1270" dirty="0"/>
                <a:t>Protege os contextos adaptando as mensagens para a sua linguagem interna.</a:t>
              </a:r>
            </a:p>
            <a:p>
              <a:endParaRPr lang="pt-BR" sz="1270" dirty="0"/>
            </a:p>
            <a:p>
              <a:r>
                <a:rPr lang="pt-BR" sz="1270" dirty="0"/>
                <a:t>Os contextos não conversão diretamente entre si, eles enviam mensagens (eventos e comandos).</a:t>
              </a:r>
            </a:p>
            <a:p>
              <a:endParaRPr lang="pt-BR" sz="1270" dirty="0"/>
            </a:p>
            <a:p>
              <a:r>
                <a:rPr lang="pt-BR" sz="1270" dirty="0"/>
                <a:t>Mensagens são a forma como os contextos se expressão quando precisam de algo (comando) ou quando querem informar algo (evento)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dirty="0"/>
                <a:t>Os contextos se conectam a um barramento de mensagens e esses canais são seus endereços na rede</a:t>
              </a:r>
              <a:r>
                <a:rPr lang="pt-BR" sz="1270" dirty="0" smtClean="0"/>
                <a:t>.</a:t>
              </a:r>
            </a:p>
            <a:p>
              <a:endParaRPr lang="pt-BR" sz="1270" dirty="0" smtClean="0"/>
            </a:p>
            <a:p>
              <a:r>
                <a:rPr lang="pt-BR" sz="1270" dirty="0" smtClean="0"/>
                <a:t>O cliente necessita ou não tem habilidade para lidar com comunicação assíncrona.</a:t>
              </a:r>
              <a:endParaRPr lang="pt-BR" sz="1270" dirty="0"/>
            </a:p>
            <a:p>
              <a:endParaRPr lang="pt-BR" sz="127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806446" y="1200437"/>
              <a:ext cx="2741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700875" y="1987618"/>
              <a:ext cx="1379690" cy="43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495374" y="2561908"/>
              <a:ext cx="58519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628245" y="3133428"/>
              <a:ext cx="452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701681" y="3923379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701681" y="4877408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8334654" y="4697476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7A4AA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265840" y="5168028"/>
              <a:ext cx="347516" cy="347516"/>
            </a:xfrm>
            <a:prstGeom prst="ellipse">
              <a:avLst/>
            </a:prstGeom>
            <a:solidFill>
              <a:srgbClr val="7A4AA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7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699776" y="5658271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8713426" y="5183662"/>
              <a:ext cx="388783" cy="340185"/>
              <a:chOff x="3975183" y="3657445"/>
              <a:chExt cx="406400" cy="355600"/>
            </a:xfrm>
            <a:solidFill>
              <a:schemeClr val="bg1"/>
            </a:solidFill>
          </p:grpSpPr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8" name="Freeform 29"/>
              <p:cNvSpPr>
                <a:spLocks noEditPoints="1"/>
              </p:cNvSpPr>
              <p:nvPr/>
            </p:nvSpPr>
            <p:spPr bwMode="auto">
              <a:xfrm>
                <a:off x="3975183" y="3657445"/>
                <a:ext cx="406400" cy="355600"/>
              </a:xfrm>
              <a:custGeom>
                <a:avLst/>
                <a:gdLst/>
                <a:ahLst/>
                <a:cxnLst>
                  <a:cxn ang="0">
                    <a:pos x="128" y="0"/>
                  </a:cxn>
                  <a:cxn ang="0">
                    <a:pos x="78" y="8"/>
                  </a:cxn>
                  <a:cxn ang="0">
                    <a:pos x="38" y="28"/>
                  </a:cxn>
                  <a:cxn ang="0">
                    <a:pos x="10" y="58"/>
                  </a:cxn>
                  <a:cxn ang="0">
                    <a:pos x="2" y="76"/>
                  </a:cxn>
                  <a:cxn ang="0">
                    <a:pos x="0" y="96"/>
                  </a:cxn>
                  <a:cxn ang="0">
                    <a:pos x="2" y="108"/>
                  </a:cxn>
                  <a:cxn ang="0">
                    <a:pos x="8" y="132"/>
                  </a:cxn>
                  <a:cxn ang="0">
                    <a:pos x="24" y="152"/>
                  </a:cxn>
                  <a:cxn ang="0">
                    <a:pos x="44" y="168"/>
                  </a:cxn>
                  <a:cxn ang="0">
                    <a:pos x="56" y="176"/>
                  </a:cxn>
                  <a:cxn ang="0">
                    <a:pos x="56" y="176"/>
                  </a:cxn>
                  <a:cxn ang="0">
                    <a:pos x="50" y="198"/>
                  </a:cxn>
                  <a:cxn ang="0">
                    <a:pos x="40" y="214"/>
                  </a:cxn>
                  <a:cxn ang="0">
                    <a:pos x="40" y="216"/>
                  </a:cxn>
                  <a:cxn ang="0">
                    <a:pos x="42" y="222"/>
                  </a:cxn>
                  <a:cxn ang="0">
                    <a:pos x="48" y="224"/>
                  </a:cxn>
                  <a:cxn ang="0">
                    <a:pos x="50" y="224"/>
                  </a:cxn>
                  <a:cxn ang="0">
                    <a:pos x="68" y="218"/>
                  </a:cxn>
                  <a:cxn ang="0">
                    <a:pos x="96" y="198"/>
                  </a:cxn>
                  <a:cxn ang="0">
                    <a:pos x="104" y="190"/>
                  </a:cxn>
                  <a:cxn ang="0">
                    <a:pos x="128" y="192"/>
                  </a:cxn>
                  <a:cxn ang="0">
                    <a:pos x="178" y="184"/>
                  </a:cxn>
                  <a:cxn ang="0">
                    <a:pos x="218" y="164"/>
                  </a:cxn>
                  <a:cxn ang="0">
                    <a:pos x="246" y="134"/>
                  </a:cxn>
                  <a:cxn ang="0">
                    <a:pos x="254" y="116"/>
                  </a:cxn>
                  <a:cxn ang="0">
                    <a:pos x="256" y="96"/>
                  </a:cxn>
                  <a:cxn ang="0">
                    <a:pos x="256" y="86"/>
                  </a:cxn>
                  <a:cxn ang="0">
                    <a:pos x="250" y="68"/>
                  </a:cxn>
                  <a:cxn ang="0">
                    <a:pos x="234" y="42"/>
                  </a:cxn>
                  <a:cxn ang="0">
                    <a:pos x="200" y="16"/>
                  </a:cxn>
                  <a:cxn ang="0">
                    <a:pos x="154" y="2"/>
                  </a:cxn>
                  <a:cxn ang="0">
                    <a:pos x="128" y="176"/>
                  </a:cxn>
                  <a:cxn ang="0">
                    <a:pos x="106" y="174"/>
                  </a:cxn>
                  <a:cxn ang="0">
                    <a:pos x="104" y="174"/>
                  </a:cxn>
                  <a:cxn ang="0">
                    <a:pos x="96" y="176"/>
                  </a:cxn>
                  <a:cxn ang="0">
                    <a:pos x="90" y="180"/>
                  </a:cxn>
                  <a:cxn ang="0">
                    <a:pos x="66" y="200"/>
                  </a:cxn>
                  <a:cxn ang="0">
                    <a:pos x="70" y="190"/>
                  </a:cxn>
                  <a:cxn ang="0">
                    <a:pos x="72" y="176"/>
                  </a:cxn>
                  <a:cxn ang="0">
                    <a:pos x="72" y="176"/>
                  </a:cxn>
                  <a:cxn ang="0">
                    <a:pos x="70" y="168"/>
                  </a:cxn>
                  <a:cxn ang="0">
                    <a:pos x="64" y="162"/>
                  </a:cxn>
                  <a:cxn ang="0">
                    <a:pos x="52" y="156"/>
                  </a:cxn>
                  <a:cxn ang="0">
                    <a:pos x="36" y="140"/>
                  </a:cxn>
                  <a:cxn ang="0">
                    <a:pos x="24" y="124"/>
                  </a:cxn>
                  <a:cxn ang="0">
                    <a:pos x="16" y="106"/>
                  </a:cxn>
                  <a:cxn ang="0">
                    <a:pos x="16" y="96"/>
                  </a:cxn>
                  <a:cxn ang="0">
                    <a:pos x="24" y="64"/>
                  </a:cxn>
                  <a:cxn ang="0">
                    <a:pos x="48" y="40"/>
                  </a:cxn>
                  <a:cxn ang="0">
                    <a:pos x="84" y="22"/>
                  </a:cxn>
                  <a:cxn ang="0">
                    <a:pos x="128" y="16"/>
                  </a:cxn>
                  <a:cxn ang="0">
                    <a:pos x="150" y="18"/>
                  </a:cxn>
                  <a:cxn ang="0">
                    <a:pos x="190" y="30"/>
                  </a:cxn>
                  <a:cxn ang="0">
                    <a:pos x="220" y="52"/>
                  </a:cxn>
                  <a:cxn ang="0">
                    <a:pos x="238" y="80"/>
                  </a:cxn>
                  <a:cxn ang="0">
                    <a:pos x="240" y="96"/>
                  </a:cxn>
                  <a:cxn ang="0">
                    <a:pos x="232" y="128"/>
                  </a:cxn>
                  <a:cxn ang="0">
                    <a:pos x="208" y="152"/>
                  </a:cxn>
                  <a:cxn ang="0">
                    <a:pos x="172" y="170"/>
                  </a:cxn>
                  <a:cxn ang="0">
                    <a:pos x="128" y="176"/>
                  </a:cxn>
                </a:cxnLst>
                <a:rect l="0" t="0" r="r" b="b"/>
                <a:pathLst>
                  <a:path w="256" h="224">
                    <a:moveTo>
                      <a:pt x="128" y="0"/>
                    </a:moveTo>
                    <a:lnTo>
                      <a:pt x="128" y="0"/>
                    </a:lnTo>
                    <a:lnTo>
                      <a:pt x="102" y="2"/>
                    </a:lnTo>
                    <a:lnTo>
                      <a:pt x="78" y="8"/>
                    </a:lnTo>
                    <a:lnTo>
                      <a:pt x="56" y="16"/>
                    </a:lnTo>
                    <a:lnTo>
                      <a:pt x="38" y="28"/>
                    </a:lnTo>
                    <a:lnTo>
                      <a:pt x="22" y="42"/>
                    </a:lnTo>
                    <a:lnTo>
                      <a:pt x="10" y="58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8"/>
                    </a:lnTo>
                    <a:lnTo>
                      <a:pt x="4" y="120"/>
                    </a:lnTo>
                    <a:lnTo>
                      <a:pt x="8" y="132"/>
                    </a:lnTo>
                    <a:lnTo>
                      <a:pt x="16" y="142"/>
                    </a:lnTo>
                    <a:lnTo>
                      <a:pt x="24" y="152"/>
                    </a:lnTo>
                    <a:lnTo>
                      <a:pt x="34" y="160"/>
                    </a:lnTo>
                    <a:lnTo>
                      <a:pt x="44" y="168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4" y="186"/>
                    </a:lnTo>
                    <a:lnTo>
                      <a:pt x="50" y="198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42" y="222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50" y="224"/>
                    </a:lnTo>
                    <a:lnTo>
                      <a:pt x="50" y="224"/>
                    </a:lnTo>
                    <a:lnTo>
                      <a:pt x="58" y="222"/>
                    </a:lnTo>
                    <a:lnTo>
                      <a:pt x="68" y="218"/>
                    </a:lnTo>
                    <a:lnTo>
                      <a:pt x="84" y="208"/>
                    </a:lnTo>
                    <a:lnTo>
                      <a:pt x="96" y="198"/>
                    </a:lnTo>
                    <a:lnTo>
                      <a:pt x="104" y="190"/>
                    </a:lnTo>
                    <a:lnTo>
                      <a:pt x="104" y="190"/>
                    </a:lnTo>
                    <a:lnTo>
                      <a:pt x="128" y="192"/>
                    </a:lnTo>
                    <a:lnTo>
                      <a:pt x="128" y="192"/>
                    </a:lnTo>
                    <a:lnTo>
                      <a:pt x="154" y="190"/>
                    </a:lnTo>
                    <a:lnTo>
                      <a:pt x="178" y="184"/>
                    </a:lnTo>
                    <a:lnTo>
                      <a:pt x="200" y="176"/>
                    </a:lnTo>
                    <a:lnTo>
                      <a:pt x="218" y="164"/>
                    </a:lnTo>
                    <a:lnTo>
                      <a:pt x="234" y="150"/>
                    </a:lnTo>
                    <a:lnTo>
                      <a:pt x="246" y="134"/>
                    </a:lnTo>
                    <a:lnTo>
                      <a:pt x="250" y="124"/>
                    </a:lnTo>
                    <a:lnTo>
                      <a:pt x="254" y="116"/>
                    </a:lnTo>
                    <a:lnTo>
                      <a:pt x="256" y="106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86"/>
                    </a:lnTo>
                    <a:lnTo>
                      <a:pt x="254" y="76"/>
                    </a:lnTo>
                    <a:lnTo>
                      <a:pt x="250" y="68"/>
                    </a:lnTo>
                    <a:lnTo>
                      <a:pt x="246" y="58"/>
                    </a:lnTo>
                    <a:lnTo>
                      <a:pt x="234" y="42"/>
                    </a:lnTo>
                    <a:lnTo>
                      <a:pt x="218" y="28"/>
                    </a:lnTo>
                    <a:lnTo>
                      <a:pt x="200" y="16"/>
                    </a:lnTo>
                    <a:lnTo>
                      <a:pt x="178" y="8"/>
                    </a:lnTo>
                    <a:lnTo>
                      <a:pt x="154" y="2"/>
                    </a:lnTo>
                    <a:lnTo>
                      <a:pt x="128" y="0"/>
                    </a:lnTo>
                    <a:close/>
                    <a:moveTo>
                      <a:pt x="128" y="176"/>
                    </a:moveTo>
                    <a:lnTo>
                      <a:pt x="128" y="176"/>
                    </a:lnTo>
                    <a:lnTo>
                      <a:pt x="106" y="174"/>
                    </a:lnTo>
                    <a:lnTo>
                      <a:pt x="106" y="174"/>
                    </a:lnTo>
                    <a:lnTo>
                      <a:pt x="104" y="174"/>
                    </a:lnTo>
                    <a:lnTo>
                      <a:pt x="104" y="174"/>
                    </a:lnTo>
                    <a:lnTo>
                      <a:pt x="96" y="176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2" y="190"/>
                    </a:lnTo>
                    <a:lnTo>
                      <a:pt x="66" y="200"/>
                    </a:lnTo>
                    <a:lnTo>
                      <a:pt x="66" y="200"/>
                    </a:lnTo>
                    <a:lnTo>
                      <a:pt x="70" y="190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2"/>
                    </a:lnTo>
                    <a:lnTo>
                      <a:pt x="70" y="168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4" y="162"/>
                    </a:lnTo>
                    <a:lnTo>
                      <a:pt x="52" y="156"/>
                    </a:lnTo>
                    <a:lnTo>
                      <a:pt x="44" y="148"/>
                    </a:lnTo>
                    <a:lnTo>
                      <a:pt x="36" y="140"/>
                    </a:lnTo>
                    <a:lnTo>
                      <a:pt x="28" y="132"/>
                    </a:lnTo>
                    <a:lnTo>
                      <a:pt x="24" y="124"/>
                    </a:lnTo>
                    <a:lnTo>
                      <a:pt x="20" y="114"/>
                    </a:lnTo>
                    <a:lnTo>
                      <a:pt x="16" y="106"/>
                    </a:lnTo>
                    <a:lnTo>
                      <a:pt x="16" y="96"/>
                    </a:lnTo>
                    <a:lnTo>
                      <a:pt x="16" y="96"/>
                    </a:lnTo>
                    <a:lnTo>
                      <a:pt x="18" y="80"/>
                    </a:lnTo>
                    <a:lnTo>
                      <a:pt x="24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6" y="30"/>
                    </a:lnTo>
                    <a:lnTo>
                      <a:pt x="84" y="22"/>
                    </a:lnTo>
                    <a:lnTo>
                      <a:pt x="106" y="1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50" y="18"/>
                    </a:lnTo>
                    <a:lnTo>
                      <a:pt x="172" y="22"/>
                    </a:lnTo>
                    <a:lnTo>
                      <a:pt x="190" y="30"/>
                    </a:lnTo>
                    <a:lnTo>
                      <a:pt x="208" y="40"/>
                    </a:lnTo>
                    <a:lnTo>
                      <a:pt x="220" y="52"/>
                    </a:lnTo>
                    <a:lnTo>
                      <a:pt x="232" y="64"/>
                    </a:lnTo>
                    <a:lnTo>
                      <a:pt x="238" y="80"/>
                    </a:lnTo>
                    <a:lnTo>
                      <a:pt x="240" y="96"/>
                    </a:lnTo>
                    <a:lnTo>
                      <a:pt x="240" y="96"/>
                    </a:lnTo>
                    <a:lnTo>
                      <a:pt x="238" y="112"/>
                    </a:lnTo>
                    <a:lnTo>
                      <a:pt x="232" y="128"/>
                    </a:lnTo>
                    <a:lnTo>
                      <a:pt x="220" y="140"/>
                    </a:lnTo>
                    <a:lnTo>
                      <a:pt x="208" y="152"/>
                    </a:lnTo>
                    <a:lnTo>
                      <a:pt x="190" y="162"/>
                    </a:lnTo>
                    <a:lnTo>
                      <a:pt x="172" y="170"/>
                    </a:lnTo>
                    <a:lnTo>
                      <a:pt x="150" y="174"/>
                    </a:lnTo>
                    <a:lnTo>
                      <a:pt x="128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425002" y="192295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Padrões Integração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048566" y="4076849"/>
            <a:ext cx="388783" cy="388783"/>
            <a:chOff x="3149600" y="2774950"/>
            <a:chExt cx="406400" cy="406400"/>
          </a:xfrm>
          <a:solidFill>
            <a:schemeClr val="bg1"/>
          </a:solidFill>
        </p:grpSpPr>
        <p:sp>
          <p:nvSpPr>
            <p:cNvPr id="62" name="Freeform 110"/>
            <p:cNvSpPr>
              <a:spLocks noEditPoints="1"/>
            </p:cNvSpPr>
            <p:nvPr/>
          </p:nvSpPr>
          <p:spPr bwMode="auto">
            <a:xfrm>
              <a:off x="3327400" y="2978150"/>
              <a:ext cx="63500" cy="63500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close/>
                  <a:moveTo>
                    <a:pt x="20" y="8"/>
                  </a:move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8" name="Freeform 113"/>
            <p:cNvSpPr>
              <a:spLocks noEditPoints="1"/>
            </p:cNvSpPr>
            <p:nvPr/>
          </p:nvSpPr>
          <p:spPr bwMode="auto">
            <a:xfrm>
              <a:off x="3492500" y="2774950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close/>
                  <a:moveTo>
                    <a:pt x="20" y="32"/>
                  </a:move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116"/>
            <p:cNvSpPr>
              <a:spLocks noEditPoints="1"/>
            </p:cNvSpPr>
            <p:nvPr/>
          </p:nvSpPr>
          <p:spPr bwMode="auto">
            <a:xfrm>
              <a:off x="3251200" y="2965450"/>
              <a:ext cx="50800" cy="508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20"/>
                </a:cxn>
                <a:cxn ang="0">
                  <a:pos x="22" y="22"/>
                </a:cxn>
                <a:cxn ang="0">
                  <a:pos x="20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10" y="22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8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0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1" name="Freeform 119"/>
            <p:cNvSpPr>
              <a:spLocks/>
            </p:cNvSpPr>
            <p:nvPr/>
          </p:nvSpPr>
          <p:spPr bwMode="auto">
            <a:xfrm>
              <a:off x="3302000" y="30543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2" name="Freeform 121"/>
            <p:cNvSpPr>
              <a:spLocks/>
            </p:cNvSpPr>
            <p:nvPr/>
          </p:nvSpPr>
          <p:spPr bwMode="auto">
            <a:xfrm>
              <a:off x="3505200" y="2863850"/>
              <a:ext cx="25400" cy="254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4" name="Freeform 106"/>
            <p:cNvSpPr>
              <a:spLocks noEditPoints="1"/>
            </p:cNvSpPr>
            <p:nvPr/>
          </p:nvSpPr>
          <p:spPr bwMode="auto">
            <a:xfrm>
              <a:off x="3149600" y="2813050"/>
              <a:ext cx="371475" cy="368300"/>
            </a:xfrm>
            <a:custGeom>
              <a:avLst/>
              <a:gdLst/>
              <a:ahLst/>
              <a:cxnLst>
                <a:cxn ang="0">
                  <a:pos x="166" y="6"/>
                </a:cxn>
                <a:cxn ang="0">
                  <a:pos x="152" y="0"/>
                </a:cxn>
                <a:cxn ang="0">
                  <a:pos x="144" y="2"/>
                </a:cxn>
                <a:cxn ang="0">
                  <a:pos x="126" y="18"/>
                </a:cxn>
                <a:cxn ang="0">
                  <a:pos x="122" y="24"/>
                </a:cxn>
                <a:cxn ang="0">
                  <a:pos x="120" y="32"/>
                </a:cxn>
                <a:cxn ang="0">
                  <a:pos x="122" y="42"/>
                </a:cxn>
                <a:cxn ang="0">
                  <a:pos x="14" y="86"/>
                </a:cxn>
                <a:cxn ang="0">
                  <a:pos x="6" y="92"/>
                </a:cxn>
                <a:cxn ang="0">
                  <a:pos x="0" y="102"/>
                </a:cxn>
                <a:cxn ang="0">
                  <a:pos x="0" y="108"/>
                </a:cxn>
                <a:cxn ang="0">
                  <a:pos x="4" y="120"/>
                </a:cxn>
                <a:cxn ang="0">
                  <a:pos x="108" y="224"/>
                </a:cxn>
                <a:cxn ang="0">
                  <a:pos x="116" y="230"/>
                </a:cxn>
                <a:cxn ang="0">
                  <a:pos x="126" y="232"/>
                </a:cxn>
                <a:cxn ang="0">
                  <a:pos x="126" y="232"/>
                </a:cxn>
                <a:cxn ang="0">
                  <a:pos x="130" y="232"/>
                </a:cxn>
                <a:cxn ang="0">
                  <a:pos x="142" y="226"/>
                </a:cxn>
                <a:cxn ang="0">
                  <a:pos x="148" y="216"/>
                </a:cxn>
                <a:cxn ang="0">
                  <a:pos x="190" y="110"/>
                </a:cxn>
                <a:cxn ang="0">
                  <a:pos x="202" y="114"/>
                </a:cxn>
                <a:cxn ang="0">
                  <a:pos x="210" y="112"/>
                </a:cxn>
                <a:cxn ang="0">
                  <a:pos x="228" y="96"/>
                </a:cxn>
                <a:cxn ang="0">
                  <a:pos x="232" y="90"/>
                </a:cxn>
                <a:cxn ang="0">
                  <a:pos x="234" y="82"/>
                </a:cxn>
                <a:cxn ang="0">
                  <a:pos x="228" y="68"/>
                </a:cxn>
                <a:cxn ang="0">
                  <a:pos x="134" y="210"/>
                </a:cxn>
                <a:cxn ang="0">
                  <a:pos x="130" y="214"/>
                </a:cxn>
                <a:cxn ang="0">
                  <a:pos x="128" y="216"/>
                </a:cxn>
                <a:cxn ang="0">
                  <a:pos x="126" y="216"/>
                </a:cxn>
                <a:cxn ang="0">
                  <a:pos x="18" y="112"/>
                </a:cxn>
                <a:cxn ang="0">
                  <a:pos x="16" y="110"/>
                </a:cxn>
                <a:cxn ang="0">
                  <a:pos x="16" y="106"/>
                </a:cxn>
                <a:cxn ang="0">
                  <a:pos x="20" y="100"/>
                </a:cxn>
                <a:cxn ang="0">
                  <a:pos x="70" y="80"/>
                </a:cxn>
                <a:cxn ang="0">
                  <a:pos x="96" y="86"/>
                </a:cxn>
                <a:cxn ang="0">
                  <a:pos x="134" y="92"/>
                </a:cxn>
                <a:cxn ang="0">
                  <a:pos x="158" y="104"/>
                </a:cxn>
                <a:cxn ang="0">
                  <a:pos x="134" y="210"/>
                </a:cxn>
                <a:cxn ang="0">
                  <a:pos x="204" y="96"/>
                </a:cxn>
                <a:cxn ang="0">
                  <a:pos x="202" y="98"/>
                </a:cxn>
                <a:cxn ang="0">
                  <a:pos x="184" y="82"/>
                </a:cxn>
                <a:cxn ang="0">
                  <a:pos x="174" y="108"/>
                </a:cxn>
                <a:cxn ang="0">
                  <a:pos x="166" y="100"/>
                </a:cxn>
                <a:cxn ang="0">
                  <a:pos x="138" y="86"/>
                </a:cxn>
                <a:cxn ang="0">
                  <a:pos x="104" y="78"/>
                </a:cxn>
                <a:cxn ang="0">
                  <a:pos x="82" y="76"/>
                </a:cxn>
                <a:cxn ang="0">
                  <a:pos x="138" y="34"/>
                </a:cxn>
                <a:cxn ang="0">
                  <a:pos x="136" y="32"/>
                </a:cxn>
                <a:cxn ang="0">
                  <a:pos x="148" y="18"/>
                </a:cxn>
                <a:cxn ang="0">
                  <a:pos x="152" y="16"/>
                </a:cxn>
                <a:cxn ang="0">
                  <a:pos x="216" y="78"/>
                </a:cxn>
                <a:cxn ang="0">
                  <a:pos x="218" y="82"/>
                </a:cxn>
              </a:cxnLst>
              <a:rect l="0" t="0" r="r" b="b"/>
              <a:pathLst>
                <a:path w="234" h="232">
                  <a:moveTo>
                    <a:pt x="166" y="6"/>
                  </a:moveTo>
                  <a:lnTo>
                    <a:pt x="166" y="6"/>
                  </a:lnTo>
                  <a:lnTo>
                    <a:pt x="158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4" y="2"/>
                  </a:lnTo>
                  <a:lnTo>
                    <a:pt x="138" y="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2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2" y="4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6" y="92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4" y="120"/>
                  </a:lnTo>
                  <a:lnTo>
                    <a:pt x="8" y="124"/>
                  </a:lnTo>
                  <a:lnTo>
                    <a:pt x="108" y="224"/>
                  </a:lnTo>
                  <a:lnTo>
                    <a:pt x="108" y="224"/>
                  </a:lnTo>
                  <a:lnTo>
                    <a:pt x="11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6" y="230"/>
                  </a:lnTo>
                  <a:lnTo>
                    <a:pt x="142" y="226"/>
                  </a:lnTo>
                  <a:lnTo>
                    <a:pt x="146" y="222"/>
                  </a:lnTo>
                  <a:lnTo>
                    <a:pt x="148" y="216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96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10" y="112"/>
                  </a:lnTo>
                  <a:lnTo>
                    <a:pt x="216" y="108"/>
                  </a:lnTo>
                  <a:lnTo>
                    <a:pt x="228" y="96"/>
                  </a:lnTo>
                  <a:lnTo>
                    <a:pt x="228" y="96"/>
                  </a:lnTo>
                  <a:lnTo>
                    <a:pt x="232" y="90"/>
                  </a:lnTo>
                  <a:lnTo>
                    <a:pt x="234" y="82"/>
                  </a:lnTo>
                  <a:lnTo>
                    <a:pt x="234" y="82"/>
                  </a:lnTo>
                  <a:lnTo>
                    <a:pt x="232" y="74"/>
                  </a:lnTo>
                  <a:lnTo>
                    <a:pt x="228" y="68"/>
                  </a:lnTo>
                  <a:lnTo>
                    <a:pt x="166" y="6"/>
                  </a:lnTo>
                  <a:close/>
                  <a:moveTo>
                    <a:pt x="134" y="210"/>
                  </a:moveTo>
                  <a:lnTo>
                    <a:pt x="134" y="210"/>
                  </a:lnTo>
                  <a:lnTo>
                    <a:pt x="130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0" y="2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6" y="110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2"/>
                  </a:lnTo>
                  <a:lnTo>
                    <a:pt x="20" y="100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84" y="84"/>
                  </a:lnTo>
                  <a:lnTo>
                    <a:pt x="96" y="86"/>
                  </a:lnTo>
                  <a:lnTo>
                    <a:pt x="120" y="88"/>
                  </a:lnTo>
                  <a:lnTo>
                    <a:pt x="134" y="92"/>
                  </a:lnTo>
                  <a:lnTo>
                    <a:pt x="146" y="98"/>
                  </a:lnTo>
                  <a:lnTo>
                    <a:pt x="158" y="104"/>
                  </a:lnTo>
                  <a:lnTo>
                    <a:pt x="172" y="116"/>
                  </a:lnTo>
                  <a:lnTo>
                    <a:pt x="134" y="210"/>
                  </a:lnTo>
                  <a:close/>
                  <a:moveTo>
                    <a:pt x="216" y="84"/>
                  </a:moveTo>
                  <a:lnTo>
                    <a:pt x="204" y="96"/>
                  </a:lnTo>
                  <a:lnTo>
                    <a:pt x="204" y="96"/>
                  </a:lnTo>
                  <a:lnTo>
                    <a:pt x="202" y="98"/>
                  </a:lnTo>
                  <a:lnTo>
                    <a:pt x="198" y="96"/>
                  </a:lnTo>
                  <a:lnTo>
                    <a:pt x="184" y="82"/>
                  </a:lnTo>
                  <a:lnTo>
                    <a:pt x="174" y="110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66" y="100"/>
                  </a:lnTo>
                  <a:lnTo>
                    <a:pt x="156" y="94"/>
                  </a:lnTo>
                  <a:lnTo>
                    <a:pt x="138" y="86"/>
                  </a:lnTo>
                  <a:lnTo>
                    <a:pt x="120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82" y="76"/>
                  </a:lnTo>
                  <a:lnTo>
                    <a:pt x="150" y="4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2"/>
                  </a:lnTo>
                  <a:lnTo>
                    <a:pt x="138" y="2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2" y="16"/>
                  </a:lnTo>
                  <a:lnTo>
                    <a:pt x="154" y="18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8" y="82"/>
                  </a:lnTo>
                  <a:lnTo>
                    <a:pt x="21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794726" y="3049306"/>
            <a:ext cx="388783" cy="340185"/>
            <a:chOff x="4775200" y="3613150"/>
            <a:chExt cx="406400" cy="355600"/>
          </a:xfrm>
          <a:solidFill>
            <a:schemeClr val="bg1"/>
          </a:solidFill>
        </p:grpSpPr>
        <p:sp>
          <p:nvSpPr>
            <p:cNvPr id="87" name="Freeform 21"/>
            <p:cNvSpPr>
              <a:spLocks noEditPoints="1"/>
            </p:cNvSpPr>
            <p:nvPr/>
          </p:nvSpPr>
          <p:spPr bwMode="auto">
            <a:xfrm>
              <a:off x="4775200" y="3613150"/>
              <a:ext cx="406400" cy="355600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8" name="Freeform 24"/>
            <p:cNvSpPr>
              <a:spLocks noEditPoints="1"/>
            </p:cNvSpPr>
            <p:nvPr/>
          </p:nvSpPr>
          <p:spPr bwMode="auto">
            <a:xfrm>
              <a:off x="4822825" y="3663950"/>
              <a:ext cx="311150" cy="2286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94" name="Freeform 131"/>
          <p:cNvSpPr>
            <a:spLocks noEditPoints="1"/>
          </p:cNvSpPr>
          <p:nvPr/>
        </p:nvSpPr>
        <p:spPr bwMode="auto">
          <a:xfrm>
            <a:off x="8134912" y="2081035"/>
            <a:ext cx="388783" cy="388783"/>
          </a:xfrm>
          <a:custGeom>
            <a:avLst/>
            <a:gdLst/>
            <a:ahLst/>
            <a:cxnLst>
              <a:cxn ang="0">
                <a:pos x="178" y="8"/>
              </a:cxn>
              <a:cxn ang="0">
                <a:pos x="162" y="28"/>
              </a:cxn>
              <a:cxn ang="0">
                <a:pos x="122" y="68"/>
              </a:cxn>
              <a:cxn ang="0">
                <a:pos x="66" y="72"/>
              </a:cxn>
              <a:cxn ang="0">
                <a:pos x="20" y="76"/>
              </a:cxn>
              <a:cxn ang="0">
                <a:pos x="2" y="96"/>
              </a:cxn>
              <a:cxn ang="0">
                <a:pos x="0" y="120"/>
              </a:cxn>
              <a:cxn ang="0">
                <a:pos x="14" y="146"/>
              </a:cxn>
              <a:cxn ang="0">
                <a:pos x="32" y="152"/>
              </a:cxn>
              <a:cxn ang="0">
                <a:pos x="48" y="168"/>
              </a:cxn>
              <a:cxn ang="0">
                <a:pos x="52" y="252"/>
              </a:cxn>
              <a:cxn ang="0">
                <a:pos x="96" y="256"/>
              </a:cxn>
              <a:cxn ang="0">
                <a:pos x="112" y="240"/>
              </a:cxn>
              <a:cxn ang="0">
                <a:pos x="108" y="222"/>
              </a:cxn>
              <a:cxn ang="0">
                <a:pos x="104" y="160"/>
              </a:cxn>
              <a:cxn ang="0">
                <a:pos x="106" y="156"/>
              </a:cxn>
              <a:cxn ang="0">
                <a:pos x="108" y="154"/>
              </a:cxn>
              <a:cxn ang="0">
                <a:pos x="108" y="154"/>
              </a:cxn>
              <a:cxn ang="0">
                <a:pos x="124" y="156"/>
              </a:cxn>
              <a:cxn ang="0">
                <a:pos x="162" y="196"/>
              </a:cxn>
              <a:cxn ang="0">
                <a:pos x="188" y="222"/>
              </a:cxn>
              <a:cxn ang="0">
                <a:pos x="212" y="222"/>
              </a:cxn>
              <a:cxn ang="0">
                <a:pos x="248" y="172"/>
              </a:cxn>
              <a:cxn ang="0">
                <a:pos x="256" y="112"/>
              </a:cxn>
              <a:cxn ang="0">
                <a:pos x="242" y="36"/>
              </a:cxn>
              <a:cxn ang="0">
                <a:pos x="206" y="0"/>
              </a:cxn>
              <a:cxn ang="0">
                <a:pos x="162" y="88"/>
              </a:cxn>
              <a:cxn ang="0">
                <a:pos x="196" y="96"/>
              </a:cxn>
              <a:cxn ang="0">
                <a:pos x="198" y="122"/>
              </a:cxn>
              <a:cxn ang="0">
                <a:pos x="162" y="136"/>
              </a:cxn>
              <a:cxn ang="0">
                <a:pos x="16" y="112"/>
              </a:cxn>
              <a:cxn ang="0">
                <a:pos x="32" y="88"/>
              </a:cxn>
              <a:cxn ang="0">
                <a:pos x="80" y="112"/>
              </a:cxn>
              <a:cxn ang="0">
                <a:pos x="32" y="136"/>
              </a:cxn>
              <a:cxn ang="0">
                <a:pos x="18" y="122"/>
              </a:cxn>
              <a:cxn ang="0">
                <a:pos x="64" y="168"/>
              </a:cxn>
              <a:cxn ang="0">
                <a:pos x="66" y="152"/>
              </a:cxn>
              <a:cxn ang="0">
                <a:pos x="88" y="160"/>
              </a:cxn>
              <a:cxn ang="0">
                <a:pos x="90" y="226"/>
              </a:cxn>
              <a:cxn ang="0">
                <a:pos x="96" y="240"/>
              </a:cxn>
              <a:cxn ang="0">
                <a:pos x="104" y="136"/>
              </a:cxn>
              <a:cxn ang="0">
                <a:pos x="88" y="112"/>
              </a:cxn>
              <a:cxn ang="0">
                <a:pos x="98" y="90"/>
              </a:cxn>
              <a:cxn ang="0">
                <a:pos x="116" y="86"/>
              </a:cxn>
              <a:cxn ang="0">
                <a:pos x="148" y="72"/>
              </a:cxn>
              <a:cxn ang="0">
                <a:pos x="144" y="132"/>
              </a:cxn>
              <a:cxn ang="0">
                <a:pos x="128" y="140"/>
              </a:cxn>
              <a:cxn ang="0">
                <a:pos x="200" y="208"/>
              </a:cxn>
              <a:cxn ang="0">
                <a:pos x="178" y="192"/>
              </a:cxn>
              <a:cxn ang="0">
                <a:pos x="184" y="152"/>
              </a:cxn>
              <a:cxn ang="0">
                <a:pos x="206" y="140"/>
              </a:cxn>
              <a:cxn ang="0">
                <a:pos x="216" y="112"/>
              </a:cxn>
              <a:cxn ang="0">
                <a:pos x="210" y="90"/>
              </a:cxn>
              <a:cxn ang="0">
                <a:pos x="190" y="72"/>
              </a:cxn>
              <a:cxn ang="0">
                <a:pos x="170" y="50"/>
              </a:cxn>
              <a:cxn ang="0">
                <a:pos x="194" y="18"/>
              </a:cxn>
              <a:cxn ang="0">
                <a:pos x="216" y="24"/>
              </a:cxn>
              <a:cxn ang="0">
                <a:pos x="236" y="74"/>
              </a:cxn>
              <a:cxn ang="0">
                <a:pos x="240" y="132"/>
              </a:cxn>
              <a:cxn ang="0">
                <a:pos x="222" y="192"/>
              </a:cxn>
            </a:cxnLst>
            <a:rect l="0" t="0" r="r" b="b"/>
            <a:pathLst>
              <a:path w="256" h="256">
                <a:moveTo>
                  <a:pt x="200" y="0"/>
                </a:moveTo>
                <a:lnTo>
                  <a:pt x="200" y="0"/>
                </a:lnTo>
                <a:lnTo>
                  <a:pt x="188" y="2"/>
                </a:lnTo>
                <a:lnTo>
                  <a:pt x="178" y="8"/>
                </a:lnTo>
                <a:lnTo>
                  <a:pt x="170" y="1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50" y="46"/>
                </a:lnTo>
                <a:lnTo>
                  <a:pt x="136" y="60"/>
                </a:lnTo>
                <a:lnTo>
                  <a:pt x="130" y="66"/>
                </a:lnTo>
                <a:lnTo>
                  <a:pt x="122" y="68"/>
                </a:lnTo>
                <a:lnTo>
                  <a:pt x="114" y="72"/>
                </a:lnTo>
                <a:lnTo>
                  <a:pt x="106" y="72"/>
                </a:lnTo>
                <a:lnTo>
                  <a:pt x="100" y="72"/>
                </a:lnTo>
                <a:lnTo>
                  <a:pt x="66" y="72"/>
                </a:lnTo>
                <a:lnTo>
                  <a:pt x="32" y="72"/>
                </a:lnTo>
                <a:lnTo>
                  <a:pt x="32" y="72"/>
                </a:lnTo>
                <a:lnTo>
                  <a:pt x="26" y="72"/>
                </a:lnTo>
                <a:lnTo>
                  <a:pt x="20" y="76"/>
                </a:lnTo>
                <a:lnTo>
                  <a:pt x="14" y="78"/>
                </a:lnTo>
                <a:lnTo>
                  <a:pt x="10" y="84"/>
                </a:lnTo>
                <a:lnTo>
                  <a:pt x="6" y="90"/>
                </a:lnTo>
                <a:lnTo>
                  <a:pt x="2" y="96"/>
                </a:lnTo>
                <a:lnTo>
                  <a:pt x="0" y="104"/>
                </a:lnTo>
                <a:lnTo>
                  <a:pt x="0" y="112"/>
                </a:lnTo>
                <a:lnTo>
                  <a:pt x="0" y="112"/>
                </a:lnTo>
                <a:lnTo>
                  <a:pt x="0" y="120"/>
                </a:lnTo>
                <a:lnTo>
                  <a:pt x="2" y="128"/>
                </a:lnTo>
                <a:lnTo>
                  <a:pt x="6" y="134"/>
                </a:lnTo>
                <a:lnTo>
                  <a:pt x="10" y="140"/>
                </a:lnTo>
                <a:lnTo>
                  <a:pt x="14" y="146"/>
                </a:lnTo>
                <a:lnTo>
                  <a:pt x="20" y="148"/>
                </a:lnTo>
                <a:lnTo>
                  <a:pt x="26" y="152"/>
                </a:lnTo>
                <a:lnTo>
                  <a:pt x="32" y="152"/>
                </a:lnTo>
                <a:lnTo>
                  <a:pt x="32" y="152"/>
                </a:lnTo>
                <a:lnTo>
                  <a:pt x="38" y="154"/>
                </a:lnTo>
                <a:lnTo>
                  <a:pt x="44" y="156"/>
                </a:lnTo>
                <a:lnTo>
                  <a:pt x="46" y="162"/>
                </a:lnTo>
                <a:lnTo>
                  <a:pt x="48" y="168"/>
                </a:lnTo>
                <a:lnTo>
                  <a:pt x="48" y="240"/>
                </a:lnTo>
                <a:lnTo>
                  <a:pt x="48" y="240"/>
                </a:lnTo>
                <a:lnTo>
                  <a:pt x="50" y="246"/>
                </a:lnTo>
                <a:lnTo>
                  <a:pt x="52" y="252"/>
                </a:lnTo>
                <a:lnTo>
                  <a:pt x="58" y="254"/>
                </a:lnTo>
                <a:lnTo>
                  <a:pt x="64" y="256"/>
                </a:lnTo>
                <a:lnTo>
                  <a:pt x="96" y="256"/>
                </a:lnTo>
                <a:lnTo>
                  <a:pt x="96" y="256"/>
                </a:lnTo>
                <a:lnTo>
                  <a:pt x="102" y="254"/>
                </a:lnTo>
                <a:lnTo>
                  <a:pt x="108" y="252"/>
                </a:lnTo>
                <a:lnTo>
                  <a:pt x="110" y="246"/>
                </a:lnTo>
                <a:lnTo>
                  <a:pt x="112" y="240"/>
                </a:lnTo>
                <a:lnTo>
                  <a:pt x="112" y="232"/>
                </a:lnTo>
                <a:lnTo>
                  <a:pt x="112" y="232"/>
                </a:lnTo>
                <a:lnTo>
                  <a:pt x="110" y="226"/>
                </a:lnTo>
                <a:lnTo>
                  <a:pt x="108" y="222"/>
                </a:lnTo>
                <a:lnTo>
                  <a:pt x="106" y="220"/>
                </a:lnTo>
                <a:lnTo>
                  <a:pt x="104" y="216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10" y="152"/>
                </a:lnTo>
                <a:lnTo>
                  <a:pt x="110" y="152"/>
                </a:lnTo>
                <a:lnTo>
                  <a:pt x="118" y="154"/>
                </a:lnTo>
                <a:lnTo>
                  <a:pt x="124" y="156"/>
                </a:lnTo>
                <a:lnTo>
                  <a:pt x="138" y="166"/>
                </a:lnTo>
                <a:lnTo>
                  <a:pt x="150" y="178"/>
                </a:lnTo>
                <a:lnTo>
                  <a:pt x="162" y="196"/>
                </a:lnTo>
                <a:lnTo>
                  <a:pt x="162" y="196"/>
                </a:lnTo>
                <a:lnTo>
                  <a:pt x="162" y="196"/>
                </a:lnTo>
                <a:lnTo>
                  <a:pt x="170" y="208"/>
                </a:lnTo>
                <a:lnTo>
                  <a:pt x="178" y="216"/>
                </a:lnTo>
                <a:lnTo>
                  <a:pt x="188" y="222"/>
                </a:lnTo>
                <a:lnTo>
                  <a:pt x="200" y="224"/>
                </a:lnTo>
                <a:lnTo>
                  <a:pt x="200" y="224"/>
                </a:lnTo>
                <a:lnTo>
                  <a:pt x="206" y="224"/>
                </a:lnTo>
                <a:lnTo>
                  <a:pt x="212" y="222"/>
                </a:lnTo>
                <a:lnTo>
                  <a:pt x="224" y="214"/>
                </a:lnTo>
                <a:lnTo>
                  <a:pt x="234" y="204"/>
                </a:lnTo>
                <a:lnTo>
                  <a:pt x="242" y="188"/>
                </a:lnTo>
                <a:lnTo>
                  <a:pt x="248" y="172"/>
                </a:lnTo>
                <a:lnTo>
                  <a:pt x="252" y="152"/>
                </a:lnTo>
                <a:lnTo>
                  <a:pt x="256" y="132"/>
                </a:lnTo>
                <a:lnTo>
                  <a:pt x="256" y="112"/>
                </a:lnTo>
                <a:lnTo>
                  <a:pt x="256" y="112"/>
                </a:lnTo>
                <a:lnTo>
                  <a:pt x="256" y="92"/>
                </a:lnTo>
                <a:lnTo>
                  <a:pt x="252" y="72"/>
                </a:lnTo>
                <a:lnTo>
                  <a:pt x="248" y="52"/>
                </a:lnTo>
                <a:lnTo>
                  <a:pt x="242" y="36"/>
                </a:lnTo>
                <a:lnTo>
                  <a:pt x="234" y="20"/>
                </a:lnTo>
                <a:lnTo>
                  <a:pt x="224" y="10"/>
                </a:lnTo>
                <a:lnTo>
                  <a:pt x="212" y="2"/>
                </a:lnTo>
                <a:lnTo>
                  <a:pt x="206" y="0"/>
                </a:lnTo>
                <a:lnTo>
                  <a:pt x="200" y="0"/>
                </a:lnTo>
                <a:close/>
                <a:moveTo>
                  <a:pt x="160" y="112"/>
                </a:moveTo>
                <a:lnTo>
                  <a:pt x="160" y="112"/>
                </a:lnTo>
                <a:lnTo>
                  <a:pt x="162" y="88"/>
                </a:lnTo>
                <a:lnTo>
                  <a:pt x="184" y="88"/>
                </a:lnTo>
                <a:lnTo>
                  <a:pt x="184" y="88"/>
                </a:lnTo>
                <a:lnTo>
                  <a:pt x="190" y="90"/>
                </a:lnTo>
                <a:lnTo>
                  <a:pt x="196" y="96"/>
                </a:lnTo>
                <a:lnTo>
                  <a:pt x="198" y="102"/>
                </a:lnTo>
                <a:lnTo>
                  <a:pt x="200" y="112"/>
                </a:lnTo>
                <a:lnTo>
                  <a:pt x="200" y="112"/>
                </a:lnTo>
                <a:lnTo>
                  <a:pt x="198" y="122"/>
                </a:lnTo>
                <a:lnTo>
                  <a:pt x="196" y="128"/>
                </a:lnTo>
                <a:lnTo>
                  <a:pt x="190" y="134"/>
                </a:lnTo>
                <a:lnTo>
                  <a:pt x="184" y="136"/>
                </a:lnTo>
                <a:lnTo>
                  <a:pt x="162" y="136"/>
                </a:lnTo>
                <a:lnTo>
                  <a:pt x="162" y="136"/>
                </a:lnTo>
                <a:lnTo>
                  <a:pt x="160" y="112"/>
                </a:lnTo>
                <a:close/>
                <a:moveTo>
                  <a:pt x="16" y="112"/>
                </a:moveTo>
                <a:lnTo>
                  <a:pt x="16" y="112"/>
                </a:lnTo>
                <a:lnTo>
                  <a:pt x="18" y="102"/>
                </a:lnTo>
                <a:lnTo>
                  <a:pt x="20" y="96"/>
                </a:lnTo>
                <a:lnTo>
                  <a:pt x="26" y="90"/>
                </a:lnTo>
                <a:lnTo>
                  <a:pt x="32" y="88"/>
                </a:lnTo>
                <a:lnTo>
                  <a:pt x="88" y="88"/>
                </a:lnTo>
                <a:lnTo>
                  <a:pt x="88" y="88"/>
                </a:lnTo>
                <a:lnTo>
                  <a:pt x="82" y="98"/>
                </a:lnTo>
                <a:lnTo>
                  <a:pt x="80" y="112"/>
                </a:lnTo>
                <a:lnTo>
                  <a:pt x="80" y="112"/>
                </a:lnTo>
                <a:lnTo>
                  <a:pt x="82" y="126"/>
                </a:lnTo>
                <a:lnTo>
                  <a:pt x="88" y="136"/>
                </a:lnTo>
                <a:lnTo>
                  <a:pt x="32" y="136"/>
                </a:lnTo>
                <a:lnTo>
                  <a:pt x="32" y="136"/>
                </a:lnTo>
                <a:lnTo>
                  <a:pt x="26" y="134"/>
                </a:lnTo>
                <a:lnTo>
                  <a:pt x="20" y="128"/>
                </a:lnTo>
                <a:lnTo>
                  <a:pt x="18" y="122"/>
                </a:lnTo>
                <a:lnTo>
                  <a:pt x="16" y="112"/>
                </a:lnTo>
                <a:close/>
                <a:moveTo>
                  <a:pt x="96" y="240"/>
                </a:moveTo>
                <a:lnTo>
                  <a:pt x="64" y="240"/>
                </a:lnTo>
                <a:lnTo>
                  <a:pt x="64" y="168"/>
                </a:lnTo>
                <a:lnTo>
                  <a:pt x="64" y="168"/>
                </a:lnTo>
                <a:lnTo>
                  <a:pt x="62" y="160"/>
                </a:lnTo>
                <a:lnTo>
                  <a:pt x="60" y="152"/>
                </a:lnTo>
                <a:lnTo>
                  <a:pt x="66" y="152"/>
                </a:lnTo>
                <a:lnTo>
                  <a:pt x="66" y="152"/>
                </a:lnTo>
                <a:lnTo>
                  <a:pt x="90" y="152"/>
                </a:lnTo>
                <a:lnTo>
                  <a:pt x="90" y="152"/>
                </a:lnTo>
                <a:lnTo>
                  <a:pt x="88" y="160"/>
                </a:lnTo>
                <a:lnTo>
                  <a:pt x="88" y="216"/>
                </a:lnTo>
                <a:lnTo>
                  <a:pt x="88" y="216"/>
                </a:lnTo>
                <a:lnTo>
                  <a:pt x="88" y="222"/>
                </a:lnTo>
                <a:lnTo>
                  <a:pt x="90" y="226"/>
                </a:lnTo>
                <a:lnTo>
                  <a:pt x="94" y="232"/>
                </a:lnTo>
                <a:lnTo>
                  <a:pt x="94" y="232"/>
                </a:lnTo>
                <a:lnTo>
                  <a:pt x="96" y="234"/>
                </a:lnTo>
                <a:lnTo>
                  <a:pt x="96" y="240"/>
                </a:lnTo>
                <a:close/>
                <a:moveTo>
                  <a:pt x="106" y="136"/>
                </a:moveTo>
                <a:lnTo>
                  <a:pt x="104" y="136"/>
                </a:lnTo>
                <a:lnTo>
                  <a:pt x="104" y="136"/>
                </a:lnTo>
                <a:lnTo>
                  <a:pt x="104" y="136"/>
                </a:lnTo>
                <a:lnTo>
                  <a:pt x="98" y="134"/>
                </a:lnTo>
                <a:lnTo>
                  <a:pt x="92" y="128"/>
                </a:lnTo>
                <a:lnTo>
                  <a:pt x="90" y="122"/>
                </a:lnTo>
                <a:lnTo>
                  <a:pt x="88" y="112"/>
                </a:lnTo>
                <a:lnTo>
                  <a:pt x="88" y="112"/>
                </a:lnTo>
                <a:lnTo>
                  <a:pt x="90" y="102"/>
                </a:lnTo>
                <a:lnTo>
                  <a:pt x="92" y="96"/>
                </a:lnTo>
                <a:lnTo>
                  <a:pt x="98" y="90"/>
                </a:lnTo>
                <a:lnTo>
                  <a:pt x="104" y="88"/>
                </a:lnTo>
                <a:lnTo>
                  <a:pt x="106" y="88"/>
                </a:lnTo>
                <a:lnTo>
                  <a:pt x="106" y="88"/>
                </a:lnTo>
                <a:lnTo>
                  <a:pt x="116" y="86"/>
                </a:lnTo>
                <a:lnTo>
                  <a:pt x="128" y="84"/>
                </a:lnTo>
                <a:lnTo>
                  <a:pt x="138" y="78"/>
                </a:lnTo>
                <a:lnTo>
                  <a:pt x="148" y="72"/>
                </a:lnTo>
                <a:lnTo>
                  <a:pt x="148" y="72"/>
                </a:lnTo>
                <a:lnTo>
                  <a:pt x="144" y="92"/>
                </a:lnTo>
                <a:lnTo>
                  <a:pt x="144" y="112"/>
                </a:lnTo>
                <a:lnTo>
                  <a:pt x="144" y="112"/>
                </a:lnTo>
                <a:lnTo>
                  <a:pt x="144" y="132"/>
                </a:lnTo>
                <a:lnTo>
                  <a:pt x="148" y="152"/>
                </a:lnTo>
                <a:lnTo>
                  <a:pt x="148" y="152"/>
                </a:lnTo>
                <a:lnTo>
                  <a:pt x="138" y="146"/>
                </a:lnTo>
                <a:lnTo>
                  <a:pt x="128" y="140"/>
                </a:lnTo>
                <a:lnTo>
                  <a:pt x="116" y="138"/>
                </a:lnTo>
                <a:lnTo>
                  <a:pt x="106" y="136"/>
                </a:lnTo>
                <a:close/>
                <a:moveTo>
                  <a:pt x="200" y="208"/>
                </a:moveTo>
                <a:lnTo>
                  <a:pt x="200" y="208"/>
                </a:lnTo>
                <a:lnTo>
                  <a:pt x="194" y="206"/>
                </a:lnTo>
                <a:lnTo>
                  <a:pt x="188" y="204"/>
                </a:lnTo>
                <a:lnTo>
                  <a:pt x="184" y="198"/>
                </a:lnTo>
                <a:lnTo>
                  <a:pt x="178" y="192"/>
                </a:lnTo>
                <a:lnTo>
                  <a:pt x="170" y="174"/>
                </a:lnTo>
                <a:lnTo>
                  <a:pt x="164" y="152"/>
                </a:lnTo>
                <a:lnTo>
                  <a:pt x="184" y="152"/>
                </a:lnTo>
                <a:lnTo>
                  <a:pt x="184" y="152"/>
                </a:lnTo>
                <a:lnTo>
                  <a:pt x="190" y="152"/>
                </a:lnTo>
                <a:lnTo>
                  <a:pt x="196" y="148"/>
                </a:lnTo>
                <a:lnTo>
                  <a:pt x="202" y="146"/>
                </a:lnTo>
                <a:lnTo>
                  <a:pt x="206" y="140"/>
                </a:lnTo>
                <a:lnTo>
                  <a:pt x="210" y="134"/>
                </a:lnTo>
                <a:lnTo>
                  <a:pt x="214" y="128"/>
                </a:lnTo>
                <a:lnTo>
                  <a:pt x="216" y="120"/>
                </a:lnTo>
                <a:lnTo>
                  <a:pt x="216" y="112"/>
                </a:lnTo>
                <a:lnTo>
                  <a:pt x="216" y="112"/>
                </a:lnTo>
                <a:lnTo>
                  <a:pt x="216" y="104"/>
                </a:lnTo>
                <a:lnTo>
                  <a:pt x="214" y="96"/>
                </a:lnTo>
                <a:lnTo>
                  <a:pt x="210" y="90"/>
                </a:lnTo>
                <a:lnTo>
                  <a:pt x="206" y="84"/>
                </a:lnTo>
                <a:lnTo>
                  <a:pt x="202" y="78"/>
                </a:lnTo>
                <a:lnTo>
                  <a:pt x="196" y="76"/>
                </a:lnTo>
                <a:lnTo>
                  <a:pt x="190" y="72"/>
                </a:lnTo>
                <a:lnTo>
                  <a:pt x="184" y="72"/>
                </a:lnTo>
                <a:lnTo>
                  <a:pt x="164" y="72"/>
                </a:lnTo>
                <a:lnTo>
                  <a:pt x="164" y="72"/>
                </a:lnTo>
                <a:lnTo>
                  <a:pt x="170" y="50"/>
                </a:lnTo>
                <a:lnTo>
                  <a:pt x="178" y="32"/>
                </a:lnTo>
                <a:lnTo>
                  <a:pt x="184" y="26"/>
                </a:lnTo>
                <a:lnTo>
                  <a:pt x="188" y="20"/>
                </a:lnTo>
                <a:lnTo>
                  <a:pt x="194" y="18"/>
                </a:lnTo>
                <a:lnTo>
                  <a:pt x="200" y="16"/>
                </a:lnTo>
                <a:lnTo>
                  <a:pt x="200" y="16"/>
                </a:lnTo>
                <a:lnTo>
                  <a:pt x="208" y="18"/>
                </a:lnTo>
                <a:lnTo>
                  <a:pt x="216" y="24"/>
                </a:lnTo>
                <a:lnTo>
                  <a:pt x="222" y="32"/>
                </a:lnTo>
                <a:lnTo>
                  <a:pt x="228" y="44"/>
                </a:lnTo>
                <a:lnTo>
                  <a:pt x="234" y="58"/>
                </a:lnTo>
                <a:lnTo>
                  <a:pt x="236" y="74"/>
                </a:lnTo>
                <a:lnTo>
                  <a:pt x="240" y="92"/>
                </a:lnTo>
                <a:lnTo>
                  <a:pt x="240" y="112"/>
                </a:lnTo>
                <a:lnTo>
                  <a:pt x="240" y="112"/>
                </a:lnTo>
                <a:lnTo>
                  <a:pt x="240" y="132"/>
                </a:lnTo>
                <a:lnTo>
                  <a:pt x="236" y="150"/>
                </a:lnTo>
                <a:lnTo>
                  <a:pt x="234" y="166"/>
                </a:lnTo>
                <a:lnTo>
                  <a:pt x="228" y="180"/>
                </a:lnTo>
                <a:lnTo>
                  <a:pt x="222" y="192"/>
                </a:lnTo>
                <a:lnTo>
                  <a:pt x="216" y="200"/>
                </a:lnTo>
                <a:lnTo>
                  <a:pt x="208" y="206"/>
                </a:lnTo>
                <a:lnTo>
                  <a:pt x="200" y="2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99" name="Freeform 29"/>
          <p:cNvSpPr>
            <a:spLocks noEditPoints="1"/>
          </p:cNvSpPr>
          <p:nvPr/>
        </p:nvSpPr>
        <p:spPr bwMode="auto">
          <a:xfrm>
            <a:off x="8477934" y="2895277"/>
            <a:ext cx="331819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100" name="Freeform 29"/>
          <p:cNvSpPr>
            <a:spLocks noEditPoints="1"/>
          </p:cNvSpPr>
          <p:nvPr/>
        </p:nvSpPr>
        <p:spPr bwMode="auto">
          <a:xfrm flipH="1">
            <a:off x="8899442" y="3141236"/>
            <a:ext cx="351423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16012" y="3235462"/>
            <a:ext cx="283430" cy="1374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6356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Requisitos não-funcionais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Elástico</a:t>
            </a:r>
            <a:r>
              <a:rPr lang="pt-BR" dirty="0" smtClean="0">
                <a:latin typeface="Martian B Light" charset="0"/>
              </a:rPr>
              <a:t>: O contexto é implementado em uma granularidade fina, criando um container para cada função independente, permitindo que sejam escalados horizontalmente de acordo com a demanda.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err="1" smtClean="0">
                <a:latin typeface="Martian B Light" charset="0"/>
              </a:rPr>
              <a:t>Resiliente</a:t>
            </a:r>
            <a:r>
              <a:rPr lang="pt-BR" dirty="0" smtClean="0">
                <a:latin typeface="Martian B Light" charset="0"/>
              </a:rPr>
              <a:t>: O grau máximo de resiliência é alcançado mantendo a alta coesão e reduzindo ao mínimo o acoplamento. Criar / </a:t>
            </a:r>
            <a:r>
              <a:rPr lang="pt-BR" dirty="0" err="1" smtClean="0">
                <a:latin typeface="Martian B Light" charset="0"/>
              </a:rPr>
              <a:t>tranformar</a:t>
            </a:r>
            <a:r>
              <a:rPr lang="pt-BR" dirty="0" smtClean="0">
                <a:latin typeface="Martian B Light" charset="0"/>
              </a:rPr>
              <a:t> as funções em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implica em isolá-las em um contexto, migrar ou sincronizar todos os dados necessários para a sua operação, isolar as funções em containers com todo </a:t>
            </a:r>
            <a:r>
              <a:rPr lang="pt-BR" i="1" dirty="0" err="1" smtClean="0">
                <a:latin typeface="Martian B Light" charset="0"/>
              </a:rPr>
              <a:t>stack</a:t>
            </a:r>
            <a:r>
              <a:rPr lang="pt-BR" dirty="0" smtClean="0">
                <a:latin typeface="Martian B Light" charset="0"/>
              </a:rPr>
              <a:t> dedicado, executá-los em um orquestrador que gerencie seu ciclo de vida e possa escala-los quando necessário.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Orientado a mensagens</a:t>
            </a:r>
            <a:r>
              <a:rPr lang="pt-BR" dirty="0" smtClean="0">
                <a:latin typeface="Martian B Light" charset="0"/>
              </a:rPr>
              <a:t>: O desacoplamento dos componentes (internos e externos) é alcançado pelo envio de mensagens assíncronas, permitindo que os componentes operem sob carga regular e todo o conjunto reaja positivamente ao crescimento repentino da demanda, bem como a mudanças de configurações.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Responsivo</a:t>
            </a:r>
            <a:r>
              <a:rPr lang="pt-BR" dirty="0" smtClean="0">
                <a:latin typeface="Martian B Light" charset="0"/>
              </a:rPr>
              <a:t>: Componentes com alta coesão e baixo acoplamento permitem que o tempo de resposta seja determinado. Monitoramento ativo da carga e eventuais problemas irão garantir o tempo de resposta esperado instanciando réplicas adicionais do componente para atender a demanda.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39441" y="6565728"/>
            <a:ext cx="1547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hlinkClick r:id="rId2"/>
              </a:rPr>
              <a:t>[O Manifesto Reativo]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098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5699" y="2644170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118" y="2647523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99" y="0"/>
            <a:ext cx="5618565" cy="6864707"/>
          </a:xfrm>
          <a:prstGeom prst="rect">
            <a:avLst/>
          </a:prstGeom>
        </p:spPr>
      </p:pic>
      <p:sp>
        <p:nvSpPr>
          <p:cNvPr id="10" name="Freeform 64"/>
          <p:cNvSpPr>
            <a:spLocks/>
          </p:cNvSpPr>
          <p:nvPr/>
        </p:nvSpPr>
        <p:spPr bwMode="auto">
          <a:xfrm>
            <a:off x="9581649" y="931475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1" name="Freeform 64"/>
          <p:cNvSpPr>
            <a:spLocks/>
          </p:cNvSpPr>
          <p:nvPr/>
        </p:nvSpPr>
        <p:spPr bwMode="auto">
          <a:xfrm>
            <a:off x="9581649" y="1964147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3" name="Freeform 62"/>
          <p:cNvSpPr>
            <a:spLocks/>
          </p:cNvSpPr>
          <p:nvPr/>
        </p:nvSpPr>
        <p:spPr bwMode="auto">
          <a:xfrm>
            <a:off x="9607628" y="6356051"/>
            <a:ext cx="228248" cy="230103"/>
          </a:xfrm>
          <a:custGeom>
            <a:avLst/>
            <a:gdLst>
              <a:gd name="T0" fmla="*/ 0 w 123"/>
              <a:gd name="T1" fmla="*/ 103 h 124"/>
              <a:gd name="T2" fmla="*/ 41 w 123"/>
              <a:gd name="T3" fmla="*/ 61 h 124"/>
              <a:gd name="T4" fmla="*/ 0 w 123"/>
              <a:gd name="T5" fmla="*/ 20 h 124"/>
              <a:gd name="T6" fmla="*/ 20 w 123"/>
              <a:gd name="T7" fmla="*/ 0 h 124"/>
              <a:gd name="T8" fmla="*/ 61 w 123"/>
              <a:gd name="T9" fmla="*/ 41 h 124"/>
              <a:gd name="T10" fmla="*/ 103 w 123"/>
              <a:gd name="T11" fmla="*/ 0 h 124"/>
              <a:gd name="T12" fmla="*/ 123 w 123"/>
              <a:gd name="T13" fmla="*/ 20 h 124"/>
              <a:gd name="T14" fmla="*/ 82 w 123"/>
              <a:gd name="T15" fmla="*/ 61 h 124"/>
              <a:gd name="T16" fmla="*/ 123 w 123"/>
              <a:gd name="T17" fmla="*/ 103 h 124"/>
              <a:gd name="T18" fmla="*/ 103 w 123"/>
              <a:gd name="T19" fmla="*/ 124 h 124"/>
              <a:gd name="T20" fmla="*/ 61 w 123"/>
              <a:gd name="T21" fmla="*/ 83 h 124"/>
              <a:gd name="T22" fmla="*/ 20 w 123"/>
              <a:gd name="T23" fmla="*/ 124 h 124"/>
              <a:gd name="T24" fmla="*/ 0 w 123"/>
              <a:gd name="T25" fmla="*/ 10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24">
                <a:moveTo>
                  <a:pt x="0" y="103"/>
                </a:moveTo>
                <a:lnTo>
                  <a:pt x="41" y="61"/>
                </a:lnTo>
                <a:lnTo>
                  <a:pt x="0" y="20"/>
                </a:lnTo>
                <a:lnTo>
                  <a:pt x="20" y="0"/>
                </a:lnTo>
                <a:lnTo>
                  <a:pt x="61" y="41"/>
                </a:lnTo>
                <a:lnTo>
                  <a:pt x="103" y="0"/>
                </a:lnTo>
                <a:lnTo>
                  <a:pt x="123" y="20"/>
                </a:lnTo>
                <a:lnTo>
                  <a:pt x="82" y="61"/>
                </a:lnTo>
                <a:lnTo>
                  <a:pt x="123" y="103"/>
                </a:lnTo>
                <a:lnTo>
                  <a:pt x="103" y="124"/>
                </a:lnTo>
                <a:lnTo>
                  <a:pt x="61" y="83"/>
                </a:lnTo>
                <a:lnTo>
                  <a:pt x="20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cxnSp>
        <p:nvCxnSpPr>
          <p:cNvPr id="15" name="Straight Connector 14"/>
          <p:cNvCxnSpPr/>
          <p:nvPr/>
        </p:nvCxnSpPr>
        <p:spPr>
          <a:xfrm>
            <a:off x="7148947" y="2111525"/>
            <a:ext cx="238652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44691" y="1094509"/>
            <a:ext cx="1795396" cy="461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541492" y="6489574"/>
            <a:ext cx="2021685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7"/>
          <a:stretch/>
        </p:blipFill>
        <p:spPr>
          <a:xfrm>
            <a:off x="5247310" y="3070472"/>
            <a:ext cx="1697381" cy="71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4" y="5417389"/>
            <a:ext cx="3010787" cy="10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4" y="5527300"/>
            <a:ext cx="2484054" cy="796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61" y="813414"/>
            <a:ext cx="2042775" cy="75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30" y="3100664"/>
            <a:ext cx="1290606" cy="1290606"/>
          </a:xfrm>
          <a:prstGeom prst="rect">
            <a:avLst/>
          </a:prstGeom>
        </p:spPr>
      </p:pic>
      <p:pic>
        <p:nvPicPr>
          <p:cNvPr id="1026" name="Picture 2" descr="esultado de imagem para spring boo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03" y="2808461"/>
            <a:ext cx="2108066" cy="10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n API Initiat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757" y="1377551"/>
            <a:ext cx="1908158" cy="5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sultado de imagem para redi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15" y="1688328"/>
            <a:ext cx="1791356" cy="100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esultado de imagem para springboot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99" y="5162706"/>
            <a:ext cx="1929826" cy="5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ultado de imagem para java8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11" y="3443460"/>
            <a:ext cx="1372201" cy="14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68" y="2147505"/>
            <a:ext cx="28575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98" y="3443460"/>
            <a:ext cx="2255656" cy="749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18" y="789809"/>
            <a:ext cx="1752600" cy="596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92978" y="4333022"/>
            <a:ext cx="2120900" cy="749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11" y="2221097"/>
            <a:ext cx="2607599" cy="6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4846" y="3006032"/>
            <a:ext cx="9602309" cy="84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Arquitetura</a:t>
            </a:r>
            <a:r>
              <a:rPr lang="en-US" sz="4897" dirty="0">
                <a:latin typeface="Courier New" charset="0"/>
                <a:ea typeface="Courier New" charset="0"/>
                <a:cs typeface="Courier New" charset="0"/>
              </a:rPr>
              <a:t> do </a:t>
            </a:r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Sacrifício</a:t>
            </a:r>
            <a:endParaRPr lang="pt-BR" sz="4897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3026" y="6282464"/>
            <a:ext cx="3978974" cy="594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dirty="0">
                <a:hlinkClick r:id="rId2"/>
              </a:rPr>
              <a:t>[Martin Fowler descreve a “Arquitetura do Sacrifício”, InfoQ, 2014]</a:t>
            </a:r>
            <a:endParaRPr lang="pt-BR" sz="1088" dirty="0"/>
          </a:p>
          <a:p>
            <a:pPr algn="r"/>
            <a:r>
              <a:rPr lang="pt-BR" sz="1088" dirty="0">
                <a:hlinkClick r:id="rId3"/>
              </a:rPr>
              <a:t>[Sacrificial Architecture, Fowler, 2014]</a:t>
            </a:r>
            <a:endParaRPr lang="pt-BR" sz="1088" dirty="0"/>
          </a:p>
          <a:p>
            <a:pPr algn="r"/>
            <a:r>
              <a:rPr lang="pt-BR" sz="1088" dirty="0">
                <a:hlinkClick r:id="rId4"/>
              </a:rPr>
              <a:t>[Google 1999 </a:t>
            </a:r>
            <a:r>
              <a:rPr lang="mr-IN" sz="1088" dirty="0">
                <a:hlinkClick r:id="rId4"/>
              </a:rPr>
              <a:t>–</a:t>
            </a:r>
            <a:r>
              <a:rPr lang="pt-BR" sz="1088" dirty="0">
                <a:hlinkClick r:id="rId4"/>
              </a:rPr>
              <a:t> 2009]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4061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martinfowler.com/articles/microservices/images/conways-law.png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00" y="248738"/>
            <a:ext cx="4193469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ultado de imagem para balance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 bwMode="auto">
          <a:xfrm>
            <a:off x="2449330" y="3343275"/>
            <a:ext cx="71532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6343" y="6201055"/>
            <a:ext cx="13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Monolítico</a:t>
            </a:r>
            <a:endParaRPr lang="pt-BR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5432" y="6201055"/>
            <a:ext cx="179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latin typeface="Martian B Light" charset="0"/>
              </a:rPr>
              <a:t>Microsserviços</a:t>
            </a:r>
            <a:endParaRPr lang="pt-BR" dirty="0">
              <a:latin typeface="Martian B Light" charset="0"/>
            </a:endParaRPr>
          </a:p>
        </p:txBody>
      </p:sp>
      <p:pic>
        <p:nvPicPr>
          <p:cNvPr id="2056" name="Picture 8" descr="https://martinfowler.com/articles/microservices/images/PreferFunctionalStaffOrganization.png"/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78" y="490602"/>
            <a:ext cx="5189678" cy="29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09741" y="79461"/>
            <a:ext cx="2632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artian B Light" charset="0"/>
              </a:rPr>
              <a:t>Conway's Law in action</a:t>
            </a:r>
            <a:endParaRPr lang="pt-BR" sz="1600" dirty="0">
              <a:solidFill>
                <a:schemeClr val="bg2">
                  <a:lumMod val="75000"/>
                </a:schemeClr>
              </a:solidFill>
              <a:latin typeface="Martian B Light" charset="0"/>
            </a:endParaRPr>
          </a:p>
        </p:txBody>
      </p:sp>
      <p:pic>
        <p:nvPicPr>
          <p:cNvPr id="2058" name="Picture 10" descr="ys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06" y="5677180"/>
            <a:ext cx="14287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79320" y="424265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Métodos ágeis</a:t>
            </a:r>
          </a:p>
          <a:p>
            <a:pPr algn="ctr"/>
            <a:r>
              <a:rPr lang="pt-BR" dirty="0" smtClean="0">
                <a:latin typeface="Martian B Light" charset="0"/>
              </a:rPr>
              <a:t>Experiência</a:t>
            </a:r>
          </a:p>
          <a:p>
            <a:pPr algn="ctr"/>
            <a:r>
              <a:rPr lang="pt-BR" dirty="0" smtClean="0">
                <a:latin typeface="Martian B Light" charset="0"/>
              </a:rPr>
              <a:t>Investimentos produtividade</a:t>
            </a:r>
            <a:endParaRPr lang="pt-BR" dirty="0">
              <a:latin typeface="Martian B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54770" y="6573609"/>
            <a:ext cx="1142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[Microservices]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989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2549432"/>
            <a:ext cx="2225626" cy="89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225625" cy="104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Cenário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Entrega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4100" y="2329130"/>
            <a:ext cx="94211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Docs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ecellani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poc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customer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-self-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empowered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docs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Source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ecellani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poc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customer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-self-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empowered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Imagens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hub.docker.com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t-BR" dirty="0" err="1">
                <a:latin typeface="Courier New" charset="0"/>
                <a:ea typeface="Courier New" charset="0"/>
                <a:cs typeface="Courier New" charset="0"/>
              </a:rPr>
              <a:t>rodrigozc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/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Endpoints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</a:rPr>
              <a:t>: 	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54.89.147.97/v1/service-request-types/api-doc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pt-BR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54.89.147.97/v1/business-interactions/api-doc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Mock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API Gateway</a:t>
            </a:r>
          </a:p>
          <a:p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776" y="2644170"/>
            <a:ext cx="10530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779" y="6598249"/>
            <a:ext cx="197522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88"/>
            </a:lvl1pPr>
          </a:lstStyle>
          <a:p>
            <a:r>
              <a:rPr lang="pt-BR" dirty="0">
                <a:hlinkClick r:id="rId2"/>
              </a:rPr>
              <a:t>[Microservices Resource Guide]</a:t>
            </a:r>
            <a:endParaRPr lang="pt-BR" dirty="0"/>
          </a:p>
        </p:txBody>
      </p:sp>
      <p:pic>
        <p:nvPicPr>
          <p:cNvPr id="2050" name="Picture 2" descr="https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23" y="1468928"/>
            <a:ext cx="6124755" cy="48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39050" y="518386"/>
            <a:ext cx="5113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When Should I Use Them?</a:t>
            </a:r>
          </a:p>
        </p:txBody>
      </p:sp>
    </p:spTree>
    <p:extLst>
      <p:ext uri="{BB962C8B-B14F-4D97-AF65-F5344CB8AC3E}">
        <p14:creationId xmlns:p14="http://schemas.microsoft.com/office/powerpoint/2010/main" val="1196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3371" y="6579199"/>
            <a:ext cx="173957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hlinkClick r:id="rId3"/>
              </a:rPr>
              <a:t>[MicroservicePrerequisites]</a:t>
            </a:r>
            <a:endParaRPr lang="pt-BR" sz="1088" dirty="0"/>
          </a:p>
        </p:txBody>
      </p:sp>
      <p:pic>
        <p:nvPicPr>
          <p:cNvPr id="2050" name="Picture 2" descr="https://martinfowler.com/bliki/images/microservicePrerequisites/ske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4" y="1775520"/>
            <a:ext cx="5106838" cy="31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71711" y="189643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artian B Light" charset="0"/>
              </a:rPr>
              <a:t>Rapid provisioning: you should be able to fire up a new server in a matter of </a:t>
            </a:r>
            <a:r>
              <a:rPr lang="en-US" dirty="0" smtClean="0">
                <a:latin typeface="Martian B Light" charset="0"/>
              </a:rPr>
              <a:t>hours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Basic Monitoring: with many loosely-coupled services collaborating in production, things are bound to go wrong in ways that are difficult to detect in test environments</a:t>
            </a:r>
            <a:r>
              <a:rPr lang="en-US" dirty="0" smtClean="0">
                <a:latin typeface="Martian B Light" charset="0"/>
              </a:rPr>
              <a:t>.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Rapid application deployment: with many services to manage, you need to be able to quickly deploy them, both to test environments and to production.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8704" y="518386"/>
            <a:ext cx="6234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latin typeface="+mj-lt"/>
              </a:rPr>
              <a:t>Significant Operations Overhead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053" y="1505385"/>
            <a:ext cx="100238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rtian B Light" charset="0"/>
              </a:rPr>
              <a:t>Substantial DevOps Skills </a:t>
            </a:r>
            <a:r>
              <a:rPr lang="en-US" b="1" dirty="0" smtClean="0">
                <a:latin typeface="Martian B Light" charset="0"/>
              </a:rPr>
              <a:t>Required</a:t>
            </a:r>
            <a:r>
              <a:rPr lang="en-US" dirty="0" smtClean="0">
                <a:latin typeface="Martian B Light" charset="0"/>
              </a:rPr>
              <a:t>: Operations </a:t>
            </a:r>
            <a:r>
              <a:rPr lang="en-US" dirty="0">
                <a:latin typeface="Martian B Light" charset="0"/>
              </a:rPr>
              <a:t>challenges of keeping </a:t>
            </a:r>
            <a:r>
              <a:rPr lang="en-US" dirty="0" err="1">
                <a:latin typeface="Martian B Light" charset="0"/>
              </a:rPr>
              <a:t>m</a:t>
            </a:r>
            <a:r>
              <a:rPr lang="en-US" dirty="0" err="1" smtClean="0">
                <a:latin typeface="Martian B Light" charset="0"/>
              </a:rPr>
              <a:t>icroservices</a:t>
            </a:r>
            <a:r>
              <a:rPr lang="en-US" dirty="0" smtClean="0">
                <a:latin typeface="Martian B Light" charset="0"/>
              </a:rPr>
              <a:t> </a:t>
            </a:r>
            <a:r>
              <a:rPr lang="en-US" dirty="0">
                <a:latin typeface="Martian B Light" charset="0"/>
              </a:rPr>
              <a:t>up and </a:t>
            </a:r>
            <a:r>
              <a:rPr lang="en-US" dirty="0" smtClean="0">
                <a:latin typeface="Martian B Light" charset="0"/>
              </a:rPr>
              <a:t>available.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Implicit Interfaces</a:t>
            </a:r>
            <a:r>
              <a:rPr lang="en-US" dirty="0" smtClean="0">
                <a:latin typeface="Martian B Light" charset="0"/>
              </a:rPr>
              <a:t>:</a:t>
            </a:r>
            <a:r>
              <a:rPr lang="en-US" dirty="0">
                <a:latin typeface="Martian B Light" charset="0"/>
              </a:rPr>
              <a:t> As soon as you break a system into collaborating components, you are introducing interfaces between them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Duplication </a:t>
            </a:r>
            <a:r>
              <a:rPr lang="en-US" b="1" dirty="0">
                <a:latin typeface="Martian B Light" charset="0"/>
              </a:rPr>
              <a:t>Of </a:t>
            </a:r>
            <a:r>
              <a:rPr lang="en-US" b="1" dirty="0" smtClean="0">
                <a:latin typeface="Martian B Light" charset="0"/>
              </a:rPr>
              <a:t>Effort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>
                <a:latin typeface="Martian B Light" charset="0"/>
              </a:rPr>
              <a:t>Besides the duplicated development effort, repeating ourselves in this way is generally considered a bad </a:t>
            </a:r>
            <a:r>
              <a:rPr lang="en-US" dirty="0" smtClean="0">
                <a:latin typeface="Martian B Light" charset="0"/>
              </a:rPr>
              <a:t>idea.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Distributed </a:t>
            </a:r>
            <a:r>
              <a:rPr lang="en-US" b="1" dirty="0">
                <a:latin typeface="Martian B Light" charset="0"/>
              </a:rPr>
              <a:t>System </a:t>
            </a:r>
            <a:r>
              <a:rPr lang="en-US" b="1" dirty="0" smtClean="0">
                <a:latin typeface="Martian B Light" charset="0"/>
              </a:rPr>
              <a:t>Complexity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imply a distributed system.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err="1" smtClean="0">
                <a:latin typeface="Martian B Light" charset="0"/>
              </a:rPr>
              <a:t>Asynchronicity</a:t>
            </a:r>
            <a:r>
              <a:rPr lang="en-US" b="1" dirty="0" smtClean="0">
                <a:latin typeface="Martian B Light" charset="0"/>
              </a:rPr>
              <a:t> </a:t>
            </a:r>
            <a:r>
              <a:rPr lang="en-US" b="1" dirty="0">
                <a:latin typeface="Martian B Light" charset="0"/>
              </a:rPr>
              <a:t>Is Difficult</a:t>
            </a:r>
            <a:r>
              <a:rPr lang="en-US" b="1" dirty="0" smtClean="0">
                <a:latin typeface="Martian B Light" charset="0"/>
              </a:rPr>
              <a:t>!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style are likely to be much more asynchronous than monolithic </a:t>
            </a:r>
            <a:r>
              <a:rPr lang="en-US" dirty="0" smtClean="0">
                <a:latin typeface="Martian B Light" charset="0"/>
              </a:rPr>
              <a:t>applications.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Testability Challenges</a:t>
            </a:r>
            <a:r>
              <a:rPr lang="en-US" dirty="0" smtClean="0">
                <a:latin typeface="Martian B Light" charset="0"/>
              </a:rPr>
              <a:t>: It </a:t>
            </a:r>
            <a:r>
              <a:rPr lang="en-US" dirty="0">
                <a:latin typeface="Martian B Light" charset="0"/>
              </a:rPr>
              <a:t>can be difficult to recreate environments in a consistent way for either manual or automated </a:t>
            </a:r>
            <a:r>
              <a:rPr lang="en-US" dirty="0" smtClean="0">
                <a:latin typeface="Martian B Light" charset="0"/>
              </a:rPr>
              <a:t>testing.</a:t>
            </a:r>
            <a:endParaRPr lang="en-US" dirty="0">
              <a:latin typeface="Martian B Light" charset="0"/>
            </a:endParaRPr>
          </a:p>
          <a:p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48201" y="6598249"/>
            <a:ext cx="211949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smtClean="0">
                <a:hlinkClick r:id="rId2"/>
              </a:rPr>
              <a:t>[Microservices - Not a free lunch!]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17232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2519" y="1041100"/>
            <a:ext cx="12086963" cy="4775800"/>
            <a:chOff x="52519" y="1211291"/>
            <a:chExt cx="12086963" cy="4775800"/>
          </a:xfrm>
        </p:grpSpPr>
        <p:sp>
          <p:nvSpPr>
            <p:cNvPr id="2" name="TextBox 1"/>
            <p:cNvSpPr txBox="1"/>
            <p:nvPr/>
          </p:nvSpPr>
          <p:spPr>
            <a:xfrm>
              <a:off x="52519" y="1211291"/>
              <a:ext cx="12086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Mudanças são bem vindas</a:t>
              </a:r>
            </a:p>
            <a:p>
              <a:pPr algn="ctr"/>
              <a:r>
                <a:rPr lang="pt-BR" sz="4400" dirty="0" smtClean="0">
                  <a:latin typeface="Martian B Light" charset="0"/>
                </a:rPr>
                <a:t>Não são necessárias decisões de longo prazo</a:t>
              </a:r>
              <a:endParaRPr lang="pt-BR" sz="4400" dirty="0">
                <a:latin typeface="Martian B Light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45931" y="3113132"/>
              <a:ext cx="6500138" cy="2873959"/>
              <a:chOff x="2725643" y="3458188"/>
              <a:chExt cx="6500138" cy="2873959"/>
            </a:xfrm>
          </p:grpSpPr>
          <p:sp>
            <p:nvSpPr>
              <p:cNvPr id="3" name="Hexagon 2"/>
              <p:cNvSpPr>
                <a:spLocks noChangeAspect="1"/>
              </p:cNvSpPr>
              <p:nvPr/>
            </p:nvSpPr>
            <p:spPr>
              <a:xfrm rot="16200000">
                <a:off x="2689719" y="437934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Java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4" name="Hexagon 3"/>
              <p:cNvSpPr>
                <a:spLocks noChangeAspect="1"/>
              </p:cNvSpPr>
              <p:nvPr/>
            </p:nvSpPr>
            <p:spPr>
              <a:xfrm rot="16200000">
                <a:off x="3213775" y="35086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Go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5" name="Hexagon 4"/>
              <p:cNvSpPr>
                <a:spLocks noChangeAspect="1"/>
              </p:cNvSpPr>
              <p:nvPr/>
            </p:nvSpPr>
            <p:spPr>
              <a:xfrm rot="16200000">
                <a:off x="4266253" y="350866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Julia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6" name="Hexagon 5"/>
              <p:cNvSpPr>
                <a:spLocks noChangeAspect="1"/>
              </p:cNvSpPr>
              <p:nvPr/>
            </p:nvSpPr>
            <p:spPr>
              <a:xfrm rot="16200000">
                <a:off x="3734934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NodeJS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7" name="Hexagon 6"/>
              <p:cNvSpPr>
                <a:spLocks noChangeAspect="1"/>
              </p:cNvSpPr>
              <p:nvPr/>
            </p:nvSpPr>
            <p:spPr>
              <a:xfrm rot="16200000">
                <a:off x="4788881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Python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7979" y="3817233"/>
                <a:ext cx="633652" cy="41756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7994" y="3711930"/>
                <a:ext cx="595889" cy="59588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617" y="4637648"/>
                <a:ext cx="552116" cy="55211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417" y="4615992"/>
                <a:ext cx="562663" cy="56266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8020" y="4570681"/>
                <a:ext cx="653283" cy="653283"/>
              </a:xfrm>
              <a:prstGeom prst="rect">
                <a:avLst/>
              </a:prstGeom>
            </p:spPr>
          </p:pic>
          <p:sp>
            <p:nvSpPr>
              <p:cNvPr id="16" name="Hexagon 15"/>
              <p:cNvSpPr>
                <a:spLocks noChangeAspect="1"/>
              </p:cNvSpPr>
              <p:nvPr/>
            </p:nvSpPr>
            <p:spPr>
              <a:xfrm rot="16200000">
                <a:off x="3209764" y="5228766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Lua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18" name="Hexagon 17"/>
              <p:cNvSpPr>
                <a:spLocks noChangeAspect="1"/>
              </p:cNvSpPr>
              <p:nvPr/>
            </p:nvSpPr>
            <p:spPr>
              <a:xfrm rot="16200000">
                <a:off x="4268436" y="523937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Groovy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1" name="Hexagon 20"/>
              <p:cNvSpPr>
                <a:spLocks noChangeAspect="1"/>
              </p:cNvSpPr>
              <p:nvPr/>
            </p:nvSpPr>
            <p:spPr>
              <a:xfrm rot="16200000">
                <a:off x="6033851" y="436479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Redis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2" name="Hexagon 21"/>
              <p:cNvSpPr>
                <a:spLocks noChangeAspect="1"/>
              </p:cNvSpPr>
              <p:nvPr/>
            </p:nvSpPr>
            <p:spPr>
              <a:xfrm rot="16200000">
                <a:off x="6557907" y="3494112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MongoDB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3" name="Hexagon 22"/>
              <p:cNvSpPr>
                <a:spLocks noChangeAspect="1"/>
              </p:cNvSpPr>
              <p:nvPr/>
            </p:nvSpPr>
            <p:spPr>
              <a:xfrm rot="16200000">
                <a:off x="7610385" y="349411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Cassandra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4" name="Hexagon 23"/>
              <p:cNvSpPr>
                <a:spLocks noChangeAspect="1"/>
              </p:cNvSpPr>
              <p:nvPr/>
            </p:nvSpPr>
            <p:spPr>
              <a:xfrm rot="16200000">
                <a:off x="7079066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MySQL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5" name="Hexagon 24"/>
              <p:cNvSpPr>
                <a:spLocks noChangeAspect="1"/>
              </p:cNvSpPr>
              <p:nvPr/>
            </p:nvSpPr>
            <p:spPr>
              <a:xfrm rot="16200000">
                <a:off x="8133013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Postgre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1" name="Hexagon 30"/>
              <p:cNvSpPr>
                <a:spLocks noChangeAspect="1"/>
              </p:cNvSpPr>
              <p:nvPr/>
            </p:nvSpPr>
            <p:spPr>
              <a:xfrm rot="16200000">
                <a:off x="6553896" y="5214210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SQLServer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3" name="Hexagon 32"/>
              <p:cNvSpPr>
                <a:spLocks noChangeAspect="1"/>
              </p:cNvSpPr>
              <p:nvPr/>
            </p:nvSpPr>
            <p:spPr>
              <a:xfrm rot="16200000">
                <a:off x="7612568" y="522482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Oracle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1311" y="3694384"/>
                <a:ext cx="621881" cy="62188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926" y="3768350"/>
                <a:ext cx="691976" cy="518982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9626" y="4642634"/>
                <a:ext cx="637141" cy="4679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8341" y="5485551"/>
                <a:ext cx="545033" cy="564498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3873" y="4660923"/>
                <a:ext cx="509869" cy="50986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1500" y="5417480"/>
                <a:ext cx="610238" cy="67604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3751" y="5680452"/>
                <a:ext cx="827478" cy="17132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740" y="4611980"/>
                <a:ext cx="551544" cy="54120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6" t="25861" r="3587" b="25240"/>
              <a:stretch/>
            </p:blipFill>
            <p:spPr>
              <a:xfrm>
                <a:off x="4398877" y="5532150"/>
                <a:ext cx="847397" cy="442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46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r="229" b="1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2" y="4889801"/>
            <a:ext cx="3522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Autonomia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Containers isolam sua aplicação e fornecem uma unidade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entregável</a:t>
            </a:r>
            <a:endParaRPr lang="pt-BR" sz="1600" dirty="0">
              <a:solidFill>
                <a:schemeClr val="bg1"/>
              </a:solidFill>
              <a:latin typeface="Martian B Light" charset="0"/>
              <a:ea typeface="Martian B Light" charset="0"/>
              <a:cs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1735" y="1074689"/>
            <a:ext cx="10788531" cy="4708622"/>
            <a:chOff x="701735" y="1323156"/>
            <a:chExt cx="10788531" cy="4708622"/>
          </a:xfrm>
        </p:grpSpPr>
        <p:sp>
          <p:nvSpPr>
            <p:cNvPr id="2" name="TextBox 1"/>
            <p:cNvSpPr txBox="1"/>
            <p:nvPr/>
          </p:nvSpPr>
          <p:spPr>
            <a:xfrm>
              <a:off x="701735" y="1323156"/>
              <a:ext cx="107885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Otimizado para escalabilidade horizontal</a:t>
              </a:r>
            </a:p>
            <a:p>
              <a:pPr algn="ctr"/>
              <a:r>
                <a:rPr lang="pt-BR" sz="1600" dirty="0">
                  <a:latin typeface="Martian B Light" charset="0"/>
                </a:rPr>
                <a:t>Recursos utilizados pelo </a:t>
              </a:r>
              <a:r>
                <a:rPr lang="pt-BR" sz="1600" dirty="0" err="1">
                  <a:latin typeface="Martian B Light" charset="0"/>
                </a:rPr>
                <a:t>microsserviço</a:t>
              </a:r>
              <a:r>
                <a:rPr lang="pt-BR" sz="1600" dirty="0">
                  <a:latin typeface="Martian B Light" charset="0"/>
                </a:rPr>
                <a:t> = tamanho da </a:t>
              </a:r>
              <a:r>
                <a:rPr lang="pt-BR" sz="1600" dirty="0" smtClean="0">
                  <a:latin typeface="Martian B Light" charset="0"/>
                </a:rPr>
                <a:t>micromáquina </a:t>
              </a:r>
              <a:r>
                <a:rPr lang="pt-BR" sz="1600" dirty="0">
                  <a:latin typeface="Martian B Light" charset="0"/>
                </a:rPr>
                <a:t>* número de réplicas = custo da </a:t>
              </a:r>
              <a:r>
                <a:rPr lang="pt-BR" sz="1600" dirty="0" smtClean="0">
                  <a:latin typeface="Martian B Light" charset="0"/>
                </a:rPr>
                <a:t>operação</a:t>
              </a:r>
              <a:endParaRPr lang="pt-BR" sz="1600" dirty="0">
                <a:latin typeface="Martian B Light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507045" y="2743540"/>
              <a:ext cx="7177910" cy="3288238"/>
              <a:chOff x="2848136" y="2967829"/>
              <a:chExt cx="7177910" cy="328823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8136" y="2967829"/>
                <a:ext cx="6507432" cy="328823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9087785" y="4226599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9087785" y="4530195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087785" y="4816624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87785" y="5120220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087785" y="5409176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087785" y="5712772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087785" y="6016368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cxnSp>
            <p:nvCxnSpPr>
              <p:cNvPr id="15" name="Straight Arrow Connector 14"/>
              <p:cNvCxnSpPr>
                <a:stCxn id="5" idx="3"/>
                <a:endCxn id="6" idx="3"/>
              </p:cNvCxnSpPr>
              <p:nvPr/>
            </p:nvCxnSpPr>
            <p:spPr>
              <a:xfrm>
                <a:off x="9222344" y="4284128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4"/>
              <p:cNvCxnSpPr>
                <a:stCxn id="6" idx="3"/>
                <a:endCxn id="7" idx="3"/>
              </p:cNvCxnSpPr>
              <p:nvPr/>
            </p:nvCxnSpPr>
            <p:spPr>
              <a:xfrm>
                <a:off x="9222344" y="4587724"/>
                <a:ext cx="12700" cy="286429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4"/>
              <p:cNvCxnSpPr>
                <a:stCxn id="7" idx="3"/>
                <a:endCxn id="8" idx="3"/>
              </p:cNvCxnSpPr>
              <p:nvPr/>
            </p:nvCxnSpPr>
            <p:spPr>
              <a:xfrm>
                <a:off x="9222344" y="4874153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14"/>
              <p:cNvCxnSpPr>
                <a:stCxn id="8" idx="3"/>
                <a:endCxn id="9" idx="3"/>
              </p:cNvCxnSpPr>
              <p:nvPr/>
            </p:nvCxnSpPr>
            <p:spPr>
              <a:xfrm>
                <a:off x="9222344" y="5177749"/>
                <a:ext cx="12700" cy="28895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4"/>
              <p:cNvCxnSpPr>
                <a:stCxn id="9" idx="3"/>
                <a:endCxn id="10" idx="3"/>
              </p:cNvCxnSpPr>
              <p:nvPr/>
            </p:nvCxnSpPr>
            <p:spPr>
              <a:xfrm>
                <a:off x="9222344" y="5466705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4"/>
              <p:cNvCxnSpPr>
                <a:stCxn id="10" idx="3"/>
                <a:endCxn id="11" idx="3"/>
              </p:cNvCxnSpPr>
              <p:nvPr/>
            </p:nvCxnSpPr>
            <p:spPr>
              <a:xfrm>
                <a:off x="9222344" y="5770301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4"/>
              <p:cNvCxnSpPr>
                <a:stCxn id="5" idx="3"/>
                <a:endCxn id="11" idx="3"/>
              </p:cNvCxnSpPr>
              <p:nvPr/>
            </p:nvCxnSpPr>
            <p:spPr>
              <a:xfrm>
                <a:off x="9222344" y="4284128"/>
                <a:ext cx="12700" cy="1789769"/>
              </a:xfrm>
              <a:prstGeom prst="curvedConnector3">
                <a:avLst>
                  <a:gd name="adj1" fmla="val 647284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9155064" y="4295495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155064" y="4599167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55064" y="4889010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55064" y="5186019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57725" y="5491333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155064" y="5788342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828" y="5046123"/>
                <a:ext cx="3722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64x</a:t>
                </a:r>
                <a:endParaRPr lang="pt-BR" sz="1000" dirty="0">
                  <a:latin typeface="Martian B Light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878258" y="6188032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Isso também é válido para </a:t>
            </a:r>
            <a:r>
              <a:rPr lang="pt-BR" dirty="0" err="1" smtClean="0">
                <a:latin typeface="Martian B Light" charset="0"/>
              </a:rPr>
              <a:t>on-premise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70989" y="569374"/>
            <a:ext cx="7250022" cy="5719252"/>
            <a:chOff x="2480574" y="815896"/>
            <a:chExt cx="7250022" cy="5719252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1955967076"/>
                </p:ext>
              </p:extLst>
            </p:nvPr>
          </p:nvGraphicFramePr>
          <p:xfrm>
            <a:off x="2480574" y="2139351"/>
            <a:ext cx="7250022" cy="4395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936287" y="815896"/>
              <a:ext cx="63385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Sem custos escondidos</a:t>
              </a:r>
            </a:p>
            <a:p>
              <a:pPr algn="ctr"/>
              <a:r>
                <a:rPr lang="pt-BR" sz="1600" dirty="0" smtClean="0">
                  <a:latin typeface="Martian B Light" charset="0"/>
                </a:rPr>
                <a:t>Monitoramento do uso = governança = monetização</a:t>
              </a:r>
              <a:endParaRPr lang="pt-BR" sz="1600" dirty="0">
                <a:latin typeface="Martian B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0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746" y="1905506"/>
            <a:ext cx="75745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Migração</a:t>
            </a:r>
          </a:p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de legados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Porque </a:t>
            </a:r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>
                <a:latin typeface="Courier New" charset="0"/>
                <a:ea typeface="Courier New" charset="0"/>
                <a:cs typeface="Courier New" charset="0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Limites do módulo bem definidos </a:t>
            </a:r>
            <a:r>
              <a:rPr lang="pt-BR" dirty="0" smtClean="0">
                <a:latin typeface="Martian B Light" charset="0"/>
              </a:rPr>
              <a:t>: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reforçam a modularização do software o que fundamental para desenvolver com grandes times.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Entregas independentes</a:t>
            </a:r>
            <a:r>
              <a:rPr lang="pt-BR" dirty="0" smtClean="0">
                <a:latin typeface="Martian B Light" charset="0"/>
              </a:rPr>
              <a:t>: São relativamente simples de entregar devida a sua característica autônoma o que habilita ciclos de CD além de minimizar o risco de falha (</a:t>
            </a:r>
            <a:r>
              <a:rPr lang="pt-BR" dirty="0" err="1" smtClean="0">
                <a:latin typeface="Martian B Light" charset="0"/>
              </a:rPr>
              <a:t>Canary</a:t>
            </a:r>
            <a:r>
              <a:rPr lang="pt-BR" dirty="0" smtClean="0">
                <a:latin typeface="Martian B Light" charset="0"/>
              </a:rPr>
              <a:t> releases).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Diversidade tecnológica</a:t>
            </a:r>
            <a:r>
              <a:rPr lang="pt-BR" dirty="0" smtClean="0">
                <a:latin typeface="Martian B Light" charset="0"/>
              </a:rPr>
              <a:t>: Os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permitem o uso de um </a:t>
            </a:r>
            <a:r>
              <a:rPr lang="pt-BR" dirty="0" err="1" smtClean="0">
                <a:latin typeface="Martian B Light" charset="0"/>
              </a:rPr>
              <a:t>mix</a:t>
            </a:r>
            <a:r>
              <a:rPr lang="pt-BR" dirty="0" smtClean="0">
                <a:latin typeface="Martian B Light" charset="0"/>
              </a:rPr>
              <a:t> de tecnologias, linguagens e frameworks, substituindo a decisão de qual a melhor tecnologia a ser adotada para a companhia para qual o melhor arranjo para solucionar um problema específico. Os custos das mudanças são menores.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Cresce com a demanda</a:t>
            </a:r>
            <a:r>
              <a:rPr lang="pt-BR" dirty="0" smtClean="0">
                <a:latin typeface="Martian B Light" charset="0"/>
              </a:rPr>
              <a:t>: A filosofia dos </a:t>
            </a:r>
            <a:r>
              <a:rPr lang="pt-BR" dirty="0" err="1" smtClean="0">
                <a:latin typeface="Martian B Light" charset="0"/>
              </a:rPr>
              <a:t>microserviços</a:t>
            </a:r>
            <a:r>
              <a:rPr lang="pt-BR" dirty="0" smtClean="0">
                <a:latin typeface="Martian B Light" charset="0"/>
              </a:rPr>
              <a:t> é pense localmente e execute globalmente. O </a:t>
            </a:r>
            <a:r>
              <a:rPr lang="pt-BR" dirty="0" err="1" smtClean="0">
                <a:latin typeface="Martian B Light" charset="0"/>
              </a:rPr>
              <a:t>microsserviço</a:t>
            </a:r>
            <a:r>
              <a:rPr lang="pt-BR" dirty="0" smtClean="0">
                <a:latin typeface="Martian B Light" charset="0"/>
              </a:rPr>
              <a:t> é projetado para funcionar autonomamente, sem conhecimento da infra que o cerca, isso permite que réplicas sejam criadas, aumentando a capacidade de atender a demanda praticamente ao infinito.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88751" y="6393772"/>
            <a:ext cx="17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[Microservices]</a:t>
            </a:r>
            <a:endParaRPr lang="en-US" sz="1200" dirty="0" smtClean="0"/>
          </a:p>
          <a:p>
            <a:r>
              <a:rPr lang="en-US" sz="1200" dirty="0" smtClean="0">
                <a:hlinkClick r:id="rId4"/>
              </a:rPr>
              <a:t>[Microservices trade-offs]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7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66" y="2290856"/>
            <a:ext cx="3205468" cy="227628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679595" y="2104592"/>
            <a:ext cx="2475234" cy="2648817"/>
            <a:chOff x="8679595" y="2117010"/>
            <a:chExt cx="2475234" cy="264881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60914" y="2743201"/>
              <a:ext cx="2093915" cy="181880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9595" y="2117010"/>
              <a:ext cx="1188666" cy="2648817"/>
            </a:xfrm>
            <a:prstGeom prst="rect">
              <a:avLst/>
            </a:prstGeom>
          </p:spPr>
        </p:pic>
      </p:grpSp>
      <p:pic>
        <p:nvPicPr>
          <p:cNvPr id="2050" name="Picture 2" descr="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4457" r="5182" b="32701"/>
          <a:stretch/>
        </p:blipFill>
        <p:spPr bwMode="auto">
          <a:xfrm>
            <a:off x="926260" y="2816525"/>
            <a:ext cx="2079692" cy="12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06973" y="5888283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CI / CD</a:t>
            </a:r>
          </a:p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Infra as a </a:t>
            </a:r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code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1853" y="45766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Hexagonal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6028" y="4750982"/>
            <a:ext cx="57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SCS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1644" y="4750982"/>
            <a:ext cx="163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Microservices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149" y="979208"/>
            <a:ext cx="4723701" cy="48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22649" y="3039998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74"/>
          <p:cNvCxnSpPr>
            <a:stCxn id="71" idx="3"/>
            <a:endCxn id="68" idx="0"/>
          </p:cNvCxnSpPr>
          <p:nvPr/>
        </p:nvCxnSpPr>
        <p:spPr>
          <a:xfrm>
            <a:off x="1783872" y="3362535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829098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90610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2122" y="3787015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83" name="Straight Connector 74"/>
          <p:cNvCxnSpPr>
            <a:stCxn id="68" idx="3"/>
            <a:endCxn id="69" idx="1"/>
          </p:cNvCxnSpPr>
          <p:nvPr/>
        </p:nvCxnSpPr>
        <p:spPr>
          <a:xfrm>
            <a:off x="2200159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74"/>
          <p:cNvCxnSpPr>
            <a:stCxn id="69" idx="3"/>
            <a:endCxn id="70" idx="1"/>
          </p:cNvCxnSpPr>
          <p:nvPr/>
        </p:nvCxnSpPr>
        <p:spPr>
          <a:xfrm>
            <a:off x="2661671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iamond 70"/>
          <p:cNvSpPr/>
          <p:nvPr/>
        </p:nvSpPr>
        <p:spPr>
          <a:xfrm>
            <a:off x="1322360" y="3141475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74" name="Straight Connector 73"/>
          <p:cNvCxnSpPr>
            <a:stCxn id="67" idx="0"/>
            <a:endCxn id="71" idx="2"/>
          </p:cNvCxnSpPr>
          <p:nvPr/>
        </p:nvCxnSpPr>
        <p:spPr>
          <a:xfrm flipH="1" flipV="1">
            <a:off x="1553116" y="3583595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5002" y="192295"/>
            <a:ext cx="4397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Reduzindo as duplicações</a:t>
            </a:r>
          </a:p>
          <a:p>
            <a:r>
              <a:rPr lang="pt-BR" sz="3200" dirty="0">
                <a:latin typeface="+mj-lt"/>
              </a:rPr>
              <a:t>d</a:t>
            </a:r>
            <a:r>
              <a:rPr lang="pt-BR" sz="3200" dirty="0" smtClean="0">
                <a:latin typeface="+mj-lt"/>
              </a:rPr>
              <a:t>e código</a:t>
            </a:r>
            <a:endParaRPr lang="pt-BR" sz="3200" dirty="0">
              <a:latin typeface="+mj-lt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22649" y="5054963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100" name="Straight Connector 74"/>
          <p:cNvCxnSpPr/>
          <p:nvPr/>
        </p:nvCxnSpPr>
        <p:spPr>
          <a:xfrm>
            <a:off x="1783872" y="5377500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367586" y="5801980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829098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290610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52122" y="5801980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105" name="Straight Connector 74"/>
          <p:cNvCxnSpPr/>
          <p:nvPr/>
        </p:nvCxnSpPr>
        <p:spPr>
          <a:xfrm>
            <a:off x="2200159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4"/>
          <p:cNvCxnSpPr/>
          <p:nvPr/>
        </p:nvCxnSpPr>
        <p:spPr>
          <a:xfrm>
            <a:off x="2661671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Diamond 106"/>
          <p:cNvSpPr/>
          <p:nvPr/>
        </p:nvSpPr>
        <p:spPr>
          <a:xfrm>
            <a:off x="1322360" y="5156440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1553116" y="5598560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8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275042" y="330491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367586" y="3787015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347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+mj-lt"/>
              </a:rPr>
              <a:t>Abordagem Clássica</a:t>
            </a:r>
            <a:endParaRPr lang="pt-BR" sz="3200" dirty="0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37" name="Straight Connector 108"/>
          <p:cNvCxnSpPr>
            <a:stCxn id="36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367586" y="5801980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71205" y="2421620"/>
            <a:ext cx="616098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2"/>
          </p:cNvCxnSpPr>
          <p:nvPr/>
        </p:nvCxnSpPr>
        <p:spPr>
          <a:xfrm>
            <a:off x="3071920" y="1854353"/>
            <a:ext cx="1273410" cy="9396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43672" y="148502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Muita responsabilidade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Baixa coesão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6" name="Straight Connector 75"/>
          <p:cNvCxnSpPr>
            <a:stCxn id="77" idx="0"/>
          </p:cNvCxnSpPr>
          <p:nvPr/>
        </p:nvCxnSpPr>
        <p:spPr>
          <a:xfrm flipV="1">
            <a:off x="7786445" y="5911125"/>
            <a:ext cx="958421" cy="6303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23544" y="654145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Múltiplos pontos de falha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>
            <a:stCxn id="77" idx="0"/>
          </p:cNvCxnSpPr>
          <p:nvPr/>
        </p:nvCxnSpPr>
        <p:spPr>
          <a:xfrm flipH="1" flipV="1">
            <a:off x="5332640" y="2331729"/>
            <a:ext cx="2453805" cy="4209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7" idx="0"/>
          </p:cNvCxnSpPr>
          <p:nvPr/>
        </p:nvCxnSpPr>
        <p:spPr>
          <a:xfrm flipV="1">
            <a:off x="7786445" y="3929729"/>
            <a:ext cx="1015359" cy="2611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7" idx="0"/>
          </p:cNvCxnSpPr>
          <p:nvPr/>
        </p:nvCxnSpPr>
        <p:spPr>
          <a:xfrm flipV="1">
            <a:off x="7786445" y="2052289"/>
            <a:ext cx="1015359" cy="44891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849 -0.2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40" grpId="0" animBg="1"/>
      <p:bldP spid="18" grpId="0"/>
      <p:bldP spid="73" grpId="0"/>
      <p:bldP spid="77" grpId="0"/>
      <p:bldP spid="7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41013" y="995877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083514"/>
            <a:ext cx="2401011" cy="3638222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14" name="Straight Connector 13"/>
          <p:cNvCxnSpPr>
            <a:stCxn id="17" idx="3"/>
            <a:endCxn id="95" idx="1"/>
          </p:cNvCxnSpPr>
          <p:nvPr/>
        </p:nvCxnSpPr>
        <p:spPr>
          <a:xfrm flipV="1">
            <a:off x="3363548" y="1508300"/>
            <a:ext cx="781925" cy="19406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145473" y="109399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MS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5072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Martian B Light" charset="0"/>
                <a:ea typeface="Martian B Light" charset="0"/>
                <a:cs typeface="Martian B Light" charset="0"/>
              </a:rPr>
              <a:t>Abordagem </a:t>
            </a:r>
            <a:r>
              <a:rPr lang="pt-BR" sz="3200" dirty="0" err="1" smtClean="0">
                <a:latin typeface="Martian B Light" charset="0"/>
                <a:ea typeface="Martian B Light" charset="0"/>
                <a:cs typeface="Martian B Light" charset="0"/>
              </a:rPr>
              <a:t>Microsserviço</a:t>
            </a:r>
            <a:endParaRPr lang="pt-BR" sz="3200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16703" y="2421620"/>
            <a:ext cx="670600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0"/>
          </p:cNvCxnSpPr>
          <p:nvPr/>
        </p:nvCxnSpPr>
        <p:spPr>
          <a:xfrm flipV="1">
            <a:off x="2546677" y="1244052"/>
            <a:ext cx="1300704" cy="274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6406" y="151855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Responsabilidade única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Alta coesão</a:t>
            </a:r>
            <a:endParaRPr lang="pt-BR" dirty="0">
              <a:latin typeface="Martian B Ligh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14642" y="4664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Redundância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451894" y="632162"/>
            <a:ext cx="1162748" cy="611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49" name="Straight Connector 11"/>
          <p:cNvCxnSpPr>
            <a:stCxn id="2" idx="1"/>
            <a:endCxn id="95" idx="3"/>
          </p:cNvCxnSpPr>
          <p:nvPr/>
        </p:nvCxnSpPr>
        <p:spPr>
          <a:xfrm rot="10800000" flipV="1">
            <a:off x="5088453" y="1502294"/>
            <a:ext cx="3488835" cy="60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1"/>
          <p:cNvCxnSpPr>
            <a:stCxn id="3" idx="1"/>
            <a:endCxn id="95" idx="3"/>
          </p:cNvCxnSpPr>
          <p:nvPr/>
        </p:nvCxnSpPr>
        <p:spPr>
          <a:xfrm rot="10800000">
            <a:off x="5088452" y="1508300"/>
            <a:ext cx="3488834" cy="1940688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1"/>
          <p:cNvCxnSpPr>
            <a:stCxn id="4" idx="1"/>
            <a:endCxn id="95" idx="3"/>
          </p:cNvCxnSpPr>
          <p:nvPr/>
        </p:nvCxnSpPr>
        <p:spPr>
          <a:xfrm rot="10800000">
            <a:off x="5088453" y="1508300"/>
            <a:ext cx="3488833" cy="3887382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367586" y="5814400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13"/>
          <p:cNvCxnSpPr>
            <a:stCxn id="36" idx="3"/>
            <a:endCxn id="95" idx="1"/>
          </p:cNvCxnSpPr>
          <p:nvPr/>
        </p:nvCxnSpPr>
        <p:spPr>
          <a:xfrm flipV="1">
            <a:off x="3363548" y="1508300"/>
            <a:ext cx="781925" cy="3955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8915780" y="1875135"/>
            <a:ext cx="380483" cy="246586"/>
            <a:chOff x="7636402" y="2101999"/>
            <a:chExt cx="380483" cy="24658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911848" y="3836445"/>
            <a:ext cx="380483" cy="246586"/>
            <a:chOff x="7636402" y="2101999"/>
            <a:chExt cx="380483" cy="246586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925201" y="5783772"/>
            <a:ext cx="380483" cy="246586"/>
            <a:chOff x="7636402" y="2101999"/>
            <a:chExt cx="380483" cy="246586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9386713" y="5775343"/>
            <a:ext cx="380483" cy="246586"/>
            <a:chOff x="7636402" y="2101999"/>
            <a:chExt cx="380483" cy="246586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836887" y="11203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Dados</a:t>
            </a:r>
            <a:endParaRPr lang="pt-BR" dirty="0">
              <a:latin typeface="Martian B Light" charset="0"/>
            </a:endParaRPr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4791610" y="1594183"/>
            <a:ext cx="243404" cy="278176"/>
            <a:chOff x="4800600" y="1962150"/>
            <a:chExt cx="355600" cy="406400"/>
          </a:xfrm>
          <a:solidFill>
            <a:schemeClr val="bg1"/>
          </a:solidFill>
        </p:grpSpPr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91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</p:spTree>
    <p:extLst>
      <p:ext uri="{BB962C8B-B14F-4D97-AF65-F5344CB8AC3E}">
        <p14:creationId xmlns:p14="http://schemas.microsoft.com/office/powerpoint/2010/main" val="7676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3" grpId="0"/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9291" y="1285363"/>
            <a:ext cx="8533418" cy="5079260"/>
            <a:chOff x="-84404" y="1836046"/>
            <a:chExt cx="9410464" cy="5601295"/>
          </a:xfrm>
          <a:solidFill>
            <a:schemeClr val="bg2"/>
          </a:solidFill>
        </p:grpSpPr>
        <p:sp>
          <p:nvSpPr>
            <p:cNvPr id="92" name="Right Arrow 91"/>
            <p:cNvSpPr/>
            <p:nvPr/>
          </p:nvSpPr>
          <p:spPr>
            <a:xfrm>
              <a:off x="1327159" y="1868603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  <p:sp>
          <p:nvSpPr>
            <p:cNvPr id="93" name="Right Arrow 92"/>
            <p:cNvSpPr/>
            <p:nvPr/>
          </p:nvSpPr>
          <p:spPr>
            <a:xfrm rot="10800000">
              <a:off x="-84404" y="1836046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4329147" y="2657330"/>
            <a:ext cx="3672078" cy="23427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2259" y="2774013"/>
            <a:ext cx="12458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>
                <a:latin typeface="Martian B Light" charset="0"/>
              </a:rPr>
              <a:t>Contexto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8074" y="4836498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165186" y="5174543"/>
            <a:ext cx="0" cy="34925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18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006" y="4022588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9864531" y="2200676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38201" y="3755169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479770" y="3653195"/>
            <a:ext cx="100380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API Consulta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14794" y="5482699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2270031" y="5235126"/>
            <a:ext cx="509250" cy="786914"/>
            <a:chOff x="1408136" y="6326556"/>
            <a:chExt cx="561589" cy="867791"/>
          </a:xfrm>
        </p:grpSpPr>
        <p:pic>
          <p:nvPicPr>
            <p:cNvPr id="112" name="Picture 2" descr="esultado de imagem para pump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1423439" y="6907899"/>
              <a:ext cx="482950" cy="286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60612" y="4876841"/>
            <a:ext cx="846454" cy="855091"/>
            <a:chOff x="2416106" y="5931448"/>
            <a:chExt cx="933450" cy="942974"/>
          </a:xfrm>
        </p:grpSpPr>
        <p:pic>
          <p:nvPicPr>
            <p:cNvPr id="108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TextBox 106"/>
          <p:cNvSpPr txBox="1"/>
          <p:nvPr/>
        </p:nvSpPr>
        <p:spPr>
          <a:xfrm>
            <a:off x="3019459" y="576228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14269" y="4127528"/>
            <a:ext cx="1377684" cy="1894511"/>
            <a:chOff x="292966" y="5105123"/>
            <a:chExt cx="1519279" cy="2089223"/>
          </a:xfrm>
        </p:grpSpPr>
        <p:sp>
          <p:nvSpPr>
            <p:cNvPr id="99" name="TextBox 98"/>
            <p:cNvSpPr txBox="1"/>
            <p:nvPr/>
          </p:nvSpPr>
          <p:spPr>
            <a:xfrm>
              <a:off x="394989" y="6907899"/>
              <a:ext cx="566036" cy="286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App1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966" y="6233455"/>
              <a:ext cx="719981" cy="719981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/>
          </p:nvGrpSpPr>
          <p:grpSpPr>
            <a:xfrm>
              <a:off x="345671" y="5105123"/>
              <a:ext cx="1466574" cy="1105279"/>
              <a:chOff x="7459755" y="5032616"/>
              <a:chExt cx="1466574" cy="1105279"/>
            </a:xfrm>
          </p:grpSpPr>
          <p:sp>
            <p:nvSpPr>
              <p:cNvPr id="102" name="Trapezoid 101"/>
              <p:cNvSpPr/>
              <p:nvPr/>
            </p:nvSpPr>
            <p:spPr>
              <a:xfrm rot="10800000">
                <a:off x="7459755" y="5909398"/>
                <a:ext cx="671148" cy="228497"/>
              </a:xfrm>
              <a:prstGeom prst="trapezoid">
                <a:avLst/>
              </a:prstGeom>
              <a:noFill/>
              <a:ln>
                <a:solidFill>
                  <a:srgbClr val="C69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632" dirty="0">
                    <a:solidFill>
                      <a:schemeClr val="tx1"/>
                    </a:solidFill>
                    <a:latin typeface="Martian B Light" charset="0"/>
                  </a:rPr>
                  <a:t>A</a:t>
                </a: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7795329" y="5623270"/>
                <a:ext cx="0" cy="280414"/>
              </a:xfrm>
              <a:prstGeom prst="straightConnector1">
                <a:avLst/>
              </a:prstGeom>
              <a:ln w="2540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7879463" y="5217382"/>
                <a:ext cx="104686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L1.comando</a:t>
                </a:r>
              </a:p>
            </p:txBody>
          </p:sp>
          <p:pic>
            <p:nvPicPr>
              <p:cNvPr id="105" name="Picture 6" descr="essag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4324" y="5032616"/>
                <a:ext cx="476250" cy="514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1" name="Group 130"/>
          <p:cNvGrpSpPr/>
          <p:nvPr/>
        </p:nvGrpSpPr>
        <p:grpSpPr>
          <a:xfrm>
            <a:off x="1370996" y="1068032"/>
            <a:ext cx="2444278" cy="1908228"/>
            <a:chOff x="7781750" y="5087340"/>
            <a:chExt cx="2695495" cy="2104350"/>
          </a:xfrm>
        </p:grpSpPr>
        <p:grpSp>
          <p:nvGrpSpPr>
            <p:cNvPr id="132" name="Group 131"/>
            <p:cNvGrpSpPr/>
            <p:nvPr/>
          </p:nvGrpSpPr>
          <p:grpSpPr>
            <a:xfrm>
              <a:off x="8725465" y="6323899"/>
              <a:ext cx="561589" cy="867791"/>
              <a:chOff x="1408136" y="6326556"/>
              <a:chExt cx="561589" cy="867791"/>
            </a:xfrm>
          </p:grpSpPr>
          <p:pic>
            <p:nvPicPr>
              <p:cNvPr id="148" name="Picture 147" descr="esultado de imagem para pump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8136" y="6326556"/>
                <a:ext cx="561589" cy="561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TextBox 148"/>
              <p:cNvSpPr txBox="1"/>
              <p:nvPr/>
            </p:nvSpPr>
            <p:spPr>
              <a:xfrm>
                <a:off x="1452010" y="6907899"/>
                <a:ext cx="482950" cy="28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CDC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9487023" y="5928791"/>
              <a:ext cx="990222" cy="1262899"/>
              <a:chOff x="2469735" y="5931448"/>
              <a:chExt cx="990222" cy="1262899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469735" y="5931448"/>
                <a:ext cx="933450" cy="942974"/>
                <a:chOff x="2416106" y="5931448"/>
                <a:chExt cx="933450" cy="942974"/>
              </a:xfrm>
            </p:grpSpPr>
            <p:pic>
              <p:nvPicPr>
                <p:cNvPr id="144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106" y="5931448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68506" y="60552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0906" y="6238721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3306" y="63600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2577494" y="6907900"/>
                <a:ext cx="882463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L2.evento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781750" y="5087340"/>
              <a:ext cx="1519279" cy="2104348"/>
              <a:chOff x="292966" y="5089997"/>
              <a:chExt cx="1519279" cy="2104348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394991" y="6907898"/>
                <a:ext cx="56603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App2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966" y="6233455"/>
                <a:ext cx="719981" cy="719981"/>
              </a:xfrm>
              <a:prstGeom prst="rect">
                <a:avLst/>
              </a:prstGeom>
            </p:spPr>
          </p:pic>
          <p:grpSp>
            <p:nvGrpSpPr>
              <p:cNvPr id="137" name="Group 136"/>
              <p:cNvGrpSpPr/>
              <p:nvPr/>
            </p:nvGrpSpPr>
            <p:grpSpPr>
              <a:xfrm>
                <a:off x="345671" y="5089997"/>
                <a:ext cx="1466574" cy="1120405"/>
                <a:chOff x="7459755" y="5017490"/>
                <a:chExt cx="1466574" cy="1120405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10800000">
                  <a:off x="7459755" y="5895623"/>
                  <a:ext cx="671148" cy="242272"/>
                </a:xfrm>
                <a:prstGeom prst="trapezoid">
                  <a:avLst/>
                </a:prstGeom>
                <a:noFill/>
                <a:ln>
                  <a:solidFill>
                    <a:srgbClr val="C69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pt-BR" sz="1632" dirty="0">
                      <a:solidFill>
                        <a:schemeClr val="tx1"/>
                      </a:solidFill>
                      <a:latin typeface="Martian B Light" charset="0"/>
                    </a:rPr>
                    <a:t>A</a:t>
                  </a:r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>
                  <a:off x="7795329" y="5608144"/>
                  <a:ext cx="0" cy="280414"/>
                </a:xfrm>
                <a:prstGeom prst="straightConnector1">
                  <a:avLst/>
                </a:prstGeom>
                <a:ln w="2540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/>
                <p:cNvSpPr txBox="1"/>
                <p:nvPr/>
              </p:nvSpPr>
              <p:spPr>
                <a:xfrm>
                  <a:off x="7879463" y="5202256"/>
                  <a:ext cx="1046866" cy="286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88" dirty="0">
                      <a:latin typeface="Martian B Light" charset="0"/>
                    </a:rPr>
                    <a:t>L2.comando</a:t>
                  </a:r>
                </a:p>
              </p:txBody>
            </p:sp>
            <p:pic>
              <p:nvPicPr>
                <p:cNvPr id="141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4324" y="5017490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50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30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TextBox 150"/>
          <p:cNvSpPr txBox="1"/>
          <p:nvPr/>
        </p:nvSpPr>
        <p:spPr>
          <a:xfrm>
            <a:off x="5050886" y="548269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919321" y="4189539"/>
            <a:ext cx="1311578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CA.A1.Documento</a:t>
            </a:r>
          </a:p>
        </p:txBody>
      </p:sp>
      <p:pic>
        <p:nvPicPr>
          <p:cNvPr id="8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7562" y="355617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3205162" y="3717826"/>
            <a:ext cx="94929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L1.comando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717091" y="4199400"/>
            <a:ext cx="56618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latin typeface="Martian B Light" charset="0"/>
              </a:rPr>
              <a:t>App3</a:t>
            </a:r>
          </a:p>
        </p:txBody>
      </p:sp>
      <p:sp>
        <p:nvSpPr>
          <p:cNvPr id="153" name="Trapezoid 152"/>
          <p:cNvSpPr/>
          <p:nvPr/>
        </p:nvSpPr>
        <p:spPr>
          <a:xfrm rot="5400000">
            <a:off x="9303553" y="3819657"/>
            <a:ext cx="540819" cy="209618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sp>
        <p:nvSpPr>
          <p:cNvPr id="154" name="Trapezoid 153"/>
          <p:cNvSpPr/>
          <p:nvPr/>
        </p:nvSpPr>
        <p:spPr>
          <a:xfrm rot="10800000">
            <a:off x="9692787" y="3379726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772" y="3594365"/>
            <a:ext cx="617413" cy="617413"/>
          </a:xfrm>
          <a:prstGeom prst="rect">
            <a:avLst/>
          </a:prstGeom>
        </p:spPr>
      </p:pic>
      <p:cxnSp>
        <p:nvCxnSpPr>
          <p:cNvPr id="157" name="Straight Arrow Connector 156"/>
          <p:cNvCxnSpPr>
            <a:stCxn id="88" idx="3"/>
            <a:endCxn id="153" idx="2"/>
          </p:cNvCxnSpPr>
          <p:nvPr/>
        </p:nvCxnSpPr>
        <p:spPr>
          <a:xfrm flipV="1">
            <a:off x="8296367" y="3924467"/>
            <a:ext cx="1172787" cy="244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4" idx="2"/>
          </p:cNvCxnSpPr>
          <p:nvPr/>
        </p:nvCxnSpPr>
        <p:spPr>
          <a:xfrm>
            <a:off x="9980541" y="3004308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608538" y="2509448"/>
            <a:ext cx="715697" cy="471718"/>
            <a:chOff x="9557109" y="2502772"/>
            <a:chExt cx="715697" cy="471718"/>
          </a:xfrm>
        </p:grpSpPr>
        <p:pic>
          <p:nvPicPr>
            <p:cNvPr id="8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942" y="2502772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109" y="2508077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7" name="TextBox 166"/>
          <p:cNvSpPr txBox="1"/>
          <p:nvPr/>
        </p:nvSpPr>
        <p:spPr>
          <a:xfrm>
            <a:off x="8877244" y="2200676"/>
            <a:ext cx="1010213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CA.A1.evento</a:t>
            </a:r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6616398" y="3084665"/>
            <a:ext cx="929363" cy="1180544"/>
            <a:chOff x="3481716" y="3015260"/>
            <a:chExt cx="1165464" cy="1480457"/>
          </a:xfrm>
        </p:grpSpPr>
        <p:cxnSp>
          <p:nvCxnSpPr>
            <p:cNvPr id="75" name="Straight Arrow Connector 74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Hexagon 75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Value Object</a:t>
              </a: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A3</a:t>
              </a:r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5549985" y="3604599"/>
            <a:ext cx="929363" cy="1180544"/>
            <a:chOff x="3481716" y="3015260"/>
            <a:chExt cx="1165464" cy="1480457"/>
          </a:xfrm>
        </p:grpSpPr>
        <p:cxnSp>
          <p:nvCxnSpPr>
            <p:cNvPr id="78" name="Straight Arrow Connector 77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Hexagon 78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 err="1">
                  <a:solidFill>
                    <a:schemeClr val="tx1"/>
                  </a:solidFill>
                  <a:latin typeface="Martian B Light" charset="0"/>
                </a:rPr>
                <a:t>Entidade</a:t>
              </a:r>
              <a:endParaRPr lang="en-GB" sz="997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A1</a:t>
              </a:r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642872" y="2965902"/>
            <a:ext cx="929363" cy="1180544"/>
            <a:chOff x="3481716" y="3015260"/>
            <a:chExt cx="1165464" cy="1480457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Hexagon 81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  <a:latin typeface="Martian B Light" charset="0"/>
                </a:rPr>
                <a:t>Agregado</a:t>
              </a:r>
              <a:endParaRPr lang="en-GB" sz="900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A2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25002" y="192295"/>
            <a:ext cx="6874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Preenchendo os espaços com os legados</a:t>
            </a:r>
            <a:endParaRPr lang="pt-BR" sz="3200" dirty="0">
              <a:latin typeface="+mj-lt"/>
            </a:endParaRPr>
          </a:p>
        </p:txBody>
      </p:sp>
      <p:pic>
        <p:nvPicPr>
          <p:cNvPr id="85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497" y="210362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74" y="512738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7222" y="2644170"/>
            <a:ext cx="5357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Padrões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7392" y="6570229"/>
            <a:ext cx="231460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smtClean="0">
                <a:hlinkClick r:id="rId2"/>
              </a:rPr>
              <a:t>[Enterprise Integration Patterns]</a:t>
            </a:r>
            <a:endParaRPr lang="pt-BR" sz="1270" dirty="0"/>
          </a:p>
        </p:txBody>
      </p:sp>
    </p:spTree>
    <p:extLst>
      <p:ext uri="{BB962C8B-B14F-4D97-AF65-F5344CB8AC3E}">
        <p14:creationId xmlns:p14="http://schemas.microsoft.com/office/powerpoint/2010/main" val="19823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976702" y="5152372"/>
            <a:ext cx="3550510" cy="1705628"/>
          </a:xfrm>
          <a:prstGeom prst="roundRect">
            <a:avLst>
              <a:gd name="adj" fmla="val 90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6" name="TextBox 15"/>
          <p:cNvSpPr txBox="1"/>
          <p:nvPr/>
        </p:nvSpPr>
        <p:spPr>
          <a:xfrm>
            <a:off x="2413375" y="6277135"/>
            <a:ext cx="79323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Legado</a:t>
            </a:r>
          </a:p>
        </p:txBody>
      </p:sp>
      <p:pic>
        <p:nvPicPr>
          <p:cNvPr id="5122" name="Picture 2" descr="esultado de imagem para pum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115" y="5547837"/>
            <a:ext cx="711385" cy="7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460" y="5391687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3656" y="550397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53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049" y="578036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49832" y="6277135"/>
            <a:ext cx="1127681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Data </a:t>
            </a:r>
            <a:r>
              <a:rPr lang="pt-BR" sz="1632" dirty="0" err="1"/>
              <a:t>pump</a:t>
            </a:r>
            <a:endParaRPr lang="pt-BR" sz="1632" dirty="0"/>
          </a:p>
        </p:txBody>
      </p:sp>
      <p:sp>
        <p:nvSpPr>
          <p:cNvPr id="27" name="TextBox 26"/>
          <p:cNvSpPr txBox="1"/>
          <p:nvPr/>
        </p:nvSpPr>
        <p:spPr>
          <a:xfrm>
            <a:off x="4416764" y="6277135"/>
            <a:ext cx="84914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Eventos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194" y="5488633"/>
            <a:ext cx="829795" cy="8297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1 - Captura de dados alterados</a:t>
            </a:r>
            <a:endParaRPr lang="pt-BR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 smtClean="0"/>
              <a:t>Adapter</a:t>
            </a:r>
            <a:r>
              <a:rPr lang="pt-BR" dirty="0"/>
              <a:t> e </a:t>
            </a:r>
            <a:r>
              <a:rPr lang="pt-BR" dirty="0" err="1"/>
              <a:t>Publish-Subscribe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28681" y="2097995"/>
            <a:ext cx="6995335" cy="2850302"/>
            <a:chOff x="1410359" y="2313622"/>
            <a:chExt cx="7714300" cy="3143250"/>
          </a:xfrm>
        </p:grpSpPr>
        <p:pic>
          <p:nvPicPr>
            <p:cNvPr id="1032" name="Picture 8" descr="http://www.enterpriseintegrationpatterns.com/img/PublishSubscribeSolution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0"/>
            <a:stretch/>
          </p:blipFill>
          <p:spPr bwMode="auto">
            <a:xfrm>
              <a:off x="6150196" y="2313622"/>
              <a:ext cx="2974463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enterpriseintegrationpatterns.com/img/ChannelAdapterSolution.gi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151" y="3256212"/>
              <a:ext cx="3281126" cy="1127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n 8"/>
            <p:cNvSpPr/>
            <p:nvPr/>
          </p:nvSpPr>
          <p:spPr>
            <a:xfrm>
              <a:off x="1472203" y="3341340"/>
              <a:ext cx="909047" cy="528637"/>
            </a:xfrm>
            <a:prstGeom prst="ca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7215" y="4013443"/>
              <a:ext cx="808925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BD</a:t>
              </a:r>
            </a:p>
            <a:p>
              <a:pPr algn="ctr"/>
              <a:r>
                <a:rPr lang="pt-BR" sz="1632" dirty="0"/>
                <a:t>Oracle</a:t>
              </a:r>
            </a:p>
          </p:txBody>
        </p:sp>
        <p:cxnSp>
          <p:nvCxnSpPr>
            <p:cNvPr id="12" name="Straight Connector 11"/>
            <p:cNvCxnSpPr>
              <a:stCxn id="9" idx="4"/>
            </p:cNvCxnSpPr>
            <p:nvPr/>
          </p:nvCxnSpPr>
          <p:spPr>
            <a:xfrm flipV="1">
              <a:off x="2381250" y="3605658"/>
              <a:ext cx="1140901" cy="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410359" y="2654471"/>
              <a:ext cx="1121111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32" dirty="0"/>
                <a:t>Flashback</a:t>
              </a:r>
            </a:p>
            <a:p>
              <a:pPr algn="ctr"/>
              <a:r>
                <a:rPr lang="pt-BR" sz="1632" dirty="0"/>
                <a:t>(SCN)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88587" y="2659121"/>
              <a:ext cx="1055422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Query</a:t>
              </a:r>
            </a:p>
            <a:p>
              <a:pPr algn="ctr"/>
              <a:r>
                <a:rPr lang="pt-BR" sz="1632" dirty="0"/>
                <a:t>Contínua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916112" y="2407076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Publica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47356" y="1520480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86" name="Left Arrow 85"/>
          <p:cNvSpPr/>
          <p:nvPr/>
        </p:nvSpPr>
        <p:spPr>
          <a:xfrm flipH="1">
            <a:off x="3996147" y="4109594"/>
            <a:ext cx="232428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12483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7818418" y="4210675"/>
            <a:ext cx="2681875" cy="2545669"/>
          </a:xfrm>
          <a:prstGeom prst="roundRect">
            <a:avLst>
              <a:gd name="adj" fmla="val 54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2 - Adaptador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/>
              <a:t>Adapter</a:t>
            </a:r>
            <a:endParaRPr lang="pt-BR" dirty="0"/>
          </a:p>
          <a:p>
            <a:endParaRPr lang="pt-BR" dirty="0"/>
          </a:p>
        </p:txBody>
      </p:sp>
      <p:sp>
        <p:nvSpPr>
          <p:cNvPr id="61" name="TextBox 60"/>
          <p:cNvSpPr txBox="1"/>
          <p:nvPr/>
        </p:nvSpPr>
        <p:spPr>
          <a:xfrm>
            <a:off x="6962251" y="2021135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9314" y="6277135"/>
            <a:ext cx="106766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 err="1" smtClean="0"/>
              <a:t>Client</a:t>
            </a:r>
            <a:r>
              <a:rPr lang="pt-BR" sz="1632" dirty="0" smtClean="0"/>
              <a:t> </a:t>
            </a:r>
            <a:r>
              <a:rPr lang="pt-BR" sz="1632" dirty="0" err="1" smtClean="0"/>
              <a:t>App</a:t>
            </a:r>
            <a:endParaRPr lang="pt-BR" sz="1632" dirty="0"/>
          </a:p>
        </p:txBody>
      </p:sp>
      <p:sp>
        <p:nvSpPr>
          <p:cNvPr id="30" name="Trapezoid 29"/>
          <p:cNvSpPr/>
          <p:nvPr/>
        </p:nvSpPr>
        <p:spPr>
          <a:xfrm rot="5400000">
            <a:off x="8621353" y="5765333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Trapezoid 30"/>
          <p:cNvSpPr/>
          <p:nvPr/>
        </p:nvSpPr>
        <p:spPr>
          <a:xfrm rot="10800000">
            <a:off x="9288103" y="5120602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479007" y="5903529"/>
            <a:ext cx="308449" cy="0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592402" y="4866322"/>
            <a:ext cx="0" cy="254280"/>
          </a:xfrm>
          <a:prstGeom prst="straightConnector1">
            <a:avLst/>
          </a:prstGeom>
          <a:ln w="25400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129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863" y="434226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7897" y="5488633"/>
            <a:ext cx="829795" cy="829795"/>
          </a:xfrm>
          <a:prstGeom prst="rect">
            <a:avLst/>
          </a:prstGeom>
        </p:spPr>
      </p:pic>
      <p:pic>
        <p:nvPicPr>
          <p:cNvPr id="38" name="Picture 4" descr="http://www.enterpriseintegrationpatterns.com/img/ChannelAdapterSoluti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01" y="2640742"/>
            <a:ext cx="2975328" cy="1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10" y="2640742"/>
            <a:ext cx="506720" cy="633401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3148906" y="2768862"/>
            <a:ext cx="824325" cy="479369"/>
          </a:xfrm>
          <a:prstGeom prst="can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1" name="TextBox 40"/>
          <p:cNvSpPr txBox="1"/>
          <p:nvPr/>
        </p:nvSpPr>
        <p:spPr>
          <a:xfrm>
            <a:off x="3198791" y="3378325"/>
            <a:ext cx="733534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BD</a:t>
            </a:r>
          </a:p>
          <a:p>
            <a:pPr algn="ctr"/>
            <a:r>
              <a:rPr lang="pt-BR" sz="1632" dirty="0"/>
              <a:t>Oracle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973231" y="3008546"/>
            <a:ext cx="1034570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Arrow 1"/>
          <p:cNvSpPr/>
          <p:nvPr/>
        </p:nvSpPr>
        <p:spPr>
          <a:xfrm>
            <a:off x="4965120" y="3873820"/>
            <a:ext cx="215173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54962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062" y="2967115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3 - Camada anticorrupção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Translator</a:t>
            </a:r>
            <a:endParaRPr lang="pt-BR" dirty="0"/>
          </a:p>
        </p:txBody>
      </p:sp>
      <p:sp>
        <p:nvSpPr>
          <p:cNvPr id="4" name="Oval 3"/>
          <p:cNvSpPr/>
          <p:nvPr/>
        </p:nvSpPr>
        <p:spPr>
          <a:xfrm>
            <a:off x="2017497" y="2079528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0384" y="2260989"/>
            <a:ext cx="112671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6425" y="4258697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sp>
        <p:nvSpPr>
          <p:cNvPr id="12" name="Oval 11"/>
          <p:cNvSpPr/>
          <p:nvPr/>
        </p:nvSpPr>
        <p:spPr>
          <a:xfrm>
            <a:off x="6305264" y="2079527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1784" y="2228028"/>
            <a:ext cx="111870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</a:t>
            </a:r>
            <a:r>
              <a:rPr lang="pt-BR" sz="1632" dirty="0" err="1"/>
              <a:t>B</a:t>
            </a:r>
            <a:endParaRPr lang="pt-BR" sz="1632" dirty="0"/>
          </a:p>
        </p:txBody>
      </p:sp>
      <p:sp>
        <p:nvSpPr>
          <p:cNvPr id="27" name="Rounded Rectangle 26"/>
          <p:cNvSpPr/>
          <p:nvPr/>
        </p:nvSpPr>
        <p:spPr>
          <a:xfrm>
            <a:off x="1818322" y="1926790"/>
            <a:ext cx="8396976" cy="3241192"/>
          </a:xfrm>
          <a:prstGeom prst="roundRect">
            <a:avLst>
              <a:gd name="adj" fmla="val 566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29" name="TextBox 28"/>
          <p:cNvSpPr txBox="1"/>
          <p:nvPr/>
        </p:nvSpPr>
        <p:spPr>
          <a:xfrm>
            <a:off x="7904191" y="4258696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pic>
        <p:nvPicPr>
          <p:cNvPr id="13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31" y="3018753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6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4 - Orientado a mensagens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Bus e 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Endpoint</a:t>
            </a:r>
            <a:endParaRPr lang="pt-BR" dirty="0"/>
          </a:p>
        </p:txBody>
      </p:sp>
      <p:pic>
        <p:nvPicPr>
          <p:cNvPr id="26" name="Picture 6" descr="http://www.enterpriseintegrationpatterns.com/img/MessageEndpointSolu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90" y="4998555"/>
            <a:ext cx="4465019" cy="117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www.enterpriseintegrationpatterns.com/img/MessageBusSolu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64" y="2402892"/>
            <a:ext cx="3380539" cy="22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0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ounded Rectangle 553"/>
          <p:cNvSpPr/>
          <p:nvPr/>
        </p:nvSpPr>
        <p:spPr>
          <a:xfrm>
            <a:off x="7536864" y="3623057"/>
            <a:ext cx="3878698" cy="1905204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3" name="Rounded Rectangle 552"/>
          <p:cNvSpPr/>
          <p:nvPr/>
        </p:nvSpPr>
        <p:spPr>
          <a:xfrm>
            <a:off x="7536864" y="1672752"/>
            <a:ext cx="3878698" cy="1912477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283823" y="777070"/>
            <a:ext cx="4399292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41" idx="3"/>
            <a:endCxn id="2" idx="1"/>
          </p:cNvCxnSpPr>
          <p:nvPr/>
        </p:nvCxnSpPr>
        <p:spPr>
          <a:xfrm flipV="1">
            <a:off x="8418754" y="2549432"/>
            <a:ext cx="331063" cy="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Infraestrutura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689046" y="4314930"/>
            <a:ext cx="753620" cy="370257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Balance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5" idx="3"/>
            <a:endCxn id="16" idx="1"/>
          </p:cNvCxnSpPr>
          <p:nvPr/>
        </p:nvCxnSpPr>
        <p:spPr>
          <a:xfrm>
            <a:off x="6524191" y="3448988"/>
            <a:ext cx="1164855" cy="105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88277" y="4871049"/>
            <a:ext cx="753620" cy="415710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K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/V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DNS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6" idx="2"/>
            <a:endCxn id="19" idx="0"/>
          </p:cNvCxnSpPr>
          <p:nvPr/>
        </p:nvCxnSpPr>
        <p:spPr>
          <a:xfrm flipH="1">
            <a:off x="8065087" y="4685187"/>
            <a:ext cx="769" cy="18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764425" y="4962647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516575" y="4962647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79824" y="56625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038154" y="4956584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34417" y="3019514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486567" y="3019514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008146" y="3013451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932224" y="58149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84464" y="877711"/>
            <a:ext cx="4452846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Docker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Swarm</a:t>
            </a:r>
            <a:r>
              <a:rPr lang="pt-BR" dirty="0" smtClean="0">
                <a:solidFill>
                  <a:schemeClr val="tx1"/>
                </a:solidFill>
              </a:rPr>
              <a:t> Cluster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Line Callout 1 (Accent Bar) 33"/>
          <p:cNvSpPr/>
          <p:nvPr/>
        </p:nvSpPr>
        <p:spPr>
          <a:xfrm>
            <a:off x="959532" y="1001966"/>
            <a:ext cx="4043209" cy="1134406"/>
          </a:xfrm>
          <a:prstGeom prst="accentCallout1">
            <a:avLst>
              <a:gd name="adj1" fmla="val 45281"/>
              <a:gd name="adj2" fmla="val 101310"/>
              <a:gd name="adj3" fmla="val 153135"/>
              <a:gd name="adj4" fmla="val 12066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Authentication</a:t>
            </a:r>
            <a:r>
              <a:rPr lang="pt-BR" sz="1100" dirty="0" smtClean="0">
                <a:solidFill>
                  <a:schemeClr val="tx1"/>
                </a:solidFill>
              </a:rPr>
              <a:t>: Key, JWT, </a:t>
            </a:r>
            <a:r>
              <a:rPr lang="pt-BR" sz="1100" dirty="0" err="1" smtClean="0">
                <a:solidFill>
                  <a:schemeClr val="tx1"/>
                </a:solidFill>
              </a:rPr>
              <a:t>Oauth</a:t>
            </a:r>
            <a:r>
              <a:rPr lang="pt-BR" sz="1100" dirty="0" smtClean="0">
                <a:solidFill>
                  <a:schemeClr val="tx1"/>
                </a:solidFill>
              </a:rPr>
              <a:t>, LDAP, ...</a:t>
            </a:r>
          </a:p>
          <a:p>
            <a:pPr algn="r"/>
            <a:r>
              <a:rPr lang="pt-BR" sz="1100" b="1" dirty="0" smtClean="0">
                <a:solidFill>
                  <a:schemeClr val="tx1"/>
                </a:solidFill>
              </a:rPr>
              <a:t>Security</a:t>
            </a:r>
            <a:r>
              <a:rPr lang="pt-BR" sz="1100" dirty="0" smtClean="0">
                <a:solidFill>
                  <a:schemeClr val="tx1"/>
                </a:solidFill>
              </a:rPr>
              <a:t>: ACL, CORS, SSL, IP </a:t>
            </a:r>
            <a:r>
              <a:rPr lang="pt-BR" sz="1100" dirty="0" err="1" smtClean="0">
                <a:solidFill>
                  <a:schemeClr val="tx1"/>
                </a:solidFill>
              </a:rPr>
              <a:t>With</a:t>
            </a:r>
            <a:r>
              <a:rPr lang="pt-BR" sz="1100" dirty="0" smtClean="0">
                <a:solidFill>
                  <a:schemeClr val="tx1"/>
                </a:solidFill>
              </a:rPr>
              <a:t>/Black </a:t>
            </a:r>
            <a:r>
              <a:rPr lang="pt-BR" sz="1100" dirty="0" err="1" smtClean="0">
                <a:solidFill>
                  <a:schemeClr val="tx1"/>
                </a:solidFill>
              </a:rPr>
              <a:t>list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Bot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detection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Traffic</a:t>
            </a:r>
            <a:r>
              <a:rPr lang="pt-BR" sz="1100" b="1" dirty="0" smtClean="0">
                <a:solidFill>
                  <a:schemeClr val="tx1"/>
                </a:solidFill>
              </a:rPr>
              <a:t> </a:t>
            </a:r>
            <a:r>
              <a:rPr lang="pt-BR" sz="1100" b="1" dirty="0" err="1" smtClean="0">
                <a:solidFill>
                  <a:schemeClr val="tx1"/>
                </a:solidFill>
              </a:rPr>
              <a:t>Control</a:t>
            </a:r>
            <a:r>
              <a:rPr lang="pt-BR" sz="1100" dirty="0" smtClean="0">
                <a:solidFill>
                  <a:schemeClr val="tx1"/>
                </a:solidFill>
              </a:rPr>
              <a:t>: Rate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/Rep </a:t>
            </a:r>
            <a:r>
              <a:rPr lang="pt-BR" sz="1100" dirty="0" err="1" smtClean="0">
                <a:solidFill>
                  <a:schemeClr val="tx1"/>
                </a:solidFill>
              </a:rPr>
              <a:t>Size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Circuit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Breaker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Canary</a:t>
            </a:r>
            <a:r>
              <a:rPr lang="pt-BR" sz="1100" dirty="0" smtClean="0">
                <a:solidFill>
                  <a:schemeClr val="tx1"/>
                </a:solidFill>
              </a:rPr>
              <a:t> releases, Blue-</a:t>
            </a:r>
            <a:r>
              <a:rPr lang="pt-BR" sz="1100" dirty="0" err="1" smtClean="0">
                <a:solidFill>
                  <a:schemeClr val="tx1"/>
                </a:solidFill>
              </a:rPr>
              <a:t>green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deployments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Transformation</a:t>
            </a:r>
            <a:r>
              <a:rPr lang="pt-BR" sz="1100" dirty="0" smtClean="0">
                <a:solidFill>
                  <a:schemeClr val="tx1"/>
                </a:solidFill>
              </a:rPr>
              <a:t>: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 / </a:t>
            </a:r>
            <a:r>
              <a:rPr lang="pt-BR" sz="1100" dirty="0" err="1" smtClean="0">
                <a:solidFill>
                  <a:schemeClr val="tx1"/>
                </a:solidFill>
              </a:rPr>
              <a:t>Resp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transformer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CorrelationID</a:t>
            </a:r>
            <a:endParaRPr lang="pt-BR" sz="1100" dirty="0" smtClean="0">
              <a:solidFill>
                <a:schemeClr val="tx1"/>
              </a:solidFill>
            </a:endParaRPr>
          </a:p>
          <a:p>
            <a:pPr algn="r"/>
            <a:endParaRPr lang="pt-BR" sz="1100" dirty="0" smtClean="0">
              <a:solidFill>
                <a:schemeClr val="tx1"/>
              </a:solidFill>
            </a:endParaRPr>
          </a:p>
        </p:txBody>
      </p:sp>
      <p:sp>
        <p:nvSpPr>
          <p:cNvPr id="35" name="Line Callout 1 (Accent Bar) 34"/>
          <p:cNvSpPr/>
          <p:nvPr/>
        </p:nvSpPr>
        <p:spPr>
          <a:xfrm>
            <a:off x="4188469" y="5070521"/>
            <a:ext cx="2584600" cy="488831"/>
          </a:xfrm>
          <a:prstGeom prst="accentCallout1">
            <a:avLst>
              <a:gd name="adj1" fmla="val 48811"/>
              <a:gd name="adj2" fmla="val 101425"/>
              <a:gd name="adj3" fmla="val 152025"/>
              <a:gd name="adj4" fmla="val 13784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Configuration</a:t>
            </a:r>
            <a:r>
              <a:rPr lang="pt-BR" sz="1100" dirty="0" smtClean="0">
                <a:solidFill>
                  <a:schemeClr val="tx1"/>
                </a:solidFill>
              </a:rPr>
              <a:t> management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59532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Configuration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59532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Monitoring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59532" y="4531399"/>
            <a:ext cx="1566644" cy="705965"/>
          </a:xfrm>
          <a:prstGeom prst="roundRect">
            <a:avLst>
              <a:gd name="adj" fmla="val 782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Cluster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Desk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21824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rgbClr val="FFD8FF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CI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40" name="Line Callout 1 (Accent Bar) 39"/>
          <p:cNvSpPr/>
          <p:nvPr/>
        </p:nvSpPr>
        <p:spPr>
          <a:xfrm>
            <a:off x="5736228" y="6142187"/>
            <a:ext cx="1292218" cy="515868"/>
          </a:xfrm>
          <a:prstGeom prst="accentCallout1">
            <a:avLst>
              <a:gd name="adj1" fmla="val 48625"/>
              <a:gd name="adj2" fmla="val 104478"/>
              <a:gd name="adj3" fmla="val 7214"/>
              <a:gd name="adj4" fmla="val 25784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smtClean="0">
                <a:solidFill>
                  <a:schemeClr val="tx1"/>
                </a:solidFill>
              </a:rPr>
              <a:t>Monitoring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2" name="Line Callout 1 (Accent Bar) 41"/>
          <p:cNvSpPr/>
          <p:nvPr/>
        </p:nvSpPr>
        <p:spPr>
          <a:xfrm>
            <a:off x="6387515" y="3326334"/>
            <a:ext cx="716707" cy="343056"/>
          </a:xfrm>
          <a:prstGeom prst="accentCallout1">
            <a:avLst>
              <a:gd name="adj1" fmla="val 45281"/>
              <a:gd name="adj2" fmla="val 96752"/>
              <a:gd name="adj3" fmla="val 135116"/>
              <a:gd name="adj4" fmla="val 189748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Scale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3" name="Line Callout 1 (Accent Bar) 42"/>
          <p:cNvSpPr/>
          <p:nvPr/>
        </p:nvSpPr>
        <p:spPr>
          <a:xfrm flipH="1">
            <a:off x="10516573" y="192295"/>
            <a:ext cx="1675425" cy="432375"/>
          </a:xfrm>
          <a:prstGeom prst="accentCallout1">
            <a:avLst>
              <a:gd name="adj1" fmla="val 61005"/>
              <a:gd name="adj2" fmla="val 100915"/>
              <a:gd name="adj3" fmla="val 176023"/>
              <a:gd name="adj4" fmla="val 151018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Scale</a:t>
            </a:r>
            <a:r>
              <a:rPr lang="pt-BR" sz="1200" dirty="0" smtClean="0">
                <a:solidFill>
                  <a:schemeClr val="tx1"/>
                </a:solidFill>
              </a:rPr>
              <a:t> &amp; </a:t>
            </a:r>
            <a:r>
              <a:rPr lang="pt-BR" sz="1200" dirty="0" err="1" smtClean="0">
                <a:solidFill>
                  <a:schemeClr val="tx1"/>
                </a:solidFill>
              </a:rPr>
              <a:t>Distribute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665134" y="2357324"/>
            <a:ext cx="753620" cy="386176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Balance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665134" y="1806860"/>
            <a:ext cx="753620" cy="380522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K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/V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DNS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45" name="Straight Connector 44"/>
          <p:cNvCxnSpPr>
            <a:stCxn id="16" idx="3"/>
            <a:endCxn id="3" idx="1"/>
          </p:cNvCxnSpPr>
          <p:nvPr/>
        </p:nvCxnSpPr>
        <p:spPr>
          <a:xfrm flipV="1">
            <a:off x="8442666" y="4496126"/>
            <a:ext cx="307150" cy="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>
            <a:stCxn id="44" idx="2"/>
            <a:endCxn id="41" idx="0"/>
          </p:cNvCxnSpPr>
          <p:nvPr/>
        </p:nvCxnSpPr>
        <p:spPr>
          <a:xfrm>
            <a:off x="8041944" y="2187382"/>
            <a:ext cx="0" cy="16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>
            <a:stCxn id="5" idx="3"/>
            <a:endCxn id="41" idx="1"/>
          </p:cNvCxnSpPr>
          <p:nvPr/>
        </p:nvCxnSpPr>
        <p:spPr>
          <a:xfrm flipV="1">
            <a:off x="6524191" y="2550412"/>
            <a:ext cx="1140943" cy="89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Line Callout 1 (Accent Bar) 508"/>
          <p:cNvSpPr/>
          <p:nvPr/>
        </p:nvSpPr>
        <p:spPr>
          <a:xfrm>
            <a:off x="6389695" y="3330453"/>
            <a:ext cx="716707" cy="341003"/>
          </a:xfrm>
          <a:prstGeom prst="accentCallout1">
            <a:avLst>
              <a:gd name="adj1" fmla="val 45281"/>
              <a:gd name="adj2" fmla="val 96752"/>
              <a:gd name="adj3" fmla="val -59861"/>
              <a:gd name="adj4" fmla="val 187341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510" name="Rounded Rectangle 509"/>
          <p:cNvSpPr/>
          <p:nvPr/>
        </p:nvSpPr>
        <p:spPr>
          <a:xfrm>
            <a:off x="2631267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DEV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pic>
        <p:nvPicPr>
          <p:cNvPr id="512" name="Picture 51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64" y="2745746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3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2" grpId="0" animBg="1"/>
      <p:bldP spid="43" grpId="0" animBg="1"/>
      <p:bldP spid="50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7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Comunicação síncrona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 smtClean="0"/>
              <a:t>Request-reply</a:t>
            </a:r>
            <a:endParaRPr lang="pt-BR" dirty="0"/>
          </a:p>
        </p:txBody>
      </p:sp>
      <p:pic>
        <p:nvPicPr>
          <p:cNvPr id="6" name="Picture 2" descr="http://www.enterpriseintegrationpatterns.com/img/RequestRepl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0" y="2491050"/>
            <a:ext cx="5085060" cy="24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4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13" idx="3"/>
            <a:endCxn id="16" idx="1"/>
          </p:cNvCxnSpPr>
          <p:nvPr/>
        </p:nvCxnSpPr>
        <p:spPr>
          <a:xfrm flipV="1">
            <a:off x="3236220" y="1807146"/>
            <a:ext cx="2206929" cy="1746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3"/>
            <a:endCxn id="17" idx="1"/>
          </p:cNvCxnSpPr>
          <p:nvPr/>
        </p:nvCxnSpPr>
        <p:spPr>
          <a:xfrm>
            <a:off x="3236220" y="3553484"/>
            <a:ext cx="2206929" cy="155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95412" y="3313430"/>
            <a:ext cx="740808" cy="480107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SDK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002" y="19229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SDK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Código repetido é abstraído e encapsulado no SDK, bem como protocolo de comunicação e resolução de </a:t>
            </a:r>
            <a:r>
              <a:rPr lang="pt-BR" sz="1600" dirty="0" err="1"/>
              <a:t>endpoints</a:t>
            </a:r>
            <a:r>
              <a:rPr lang="pt-BR" sz="1600" dirty="0"/>
              <a:t>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  <a:endCxn id="23" idx="0"/>
          </p:cNvCxnSpPr>
          <p:nvPr/>
        </p:nvCxnSpPr>
        <p:spPr>
          <a:xfrm flipH="1">
            <a:off x="2813268" y="3793537"/>
            <a:ext cx="52548" cy="1407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47554" y="216522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DNS</a:t>
            </a:r>
            <a:endParaRPr lang="pt-BR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17724" y="446428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/>
              <a:t>DNS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3809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6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32" idx="3"/>
            <a:endCxn id="16" idx="1"/>
          </p:cNvCxnSpPr>
          <p:nvPr/>
        </p:nvCxnSpPr>
        <p:spPr>
          <a:xfrm flipV="1">
            <a:off x="4339194" y="1807146"/>
            <a:ext cx="1103955" cy="164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3"/>
            <a:endCxn id="17" idx="1"/>
          </p:cNvCxnSpPr>
          <p:nvPr/>
        </p:nvCxnSpPr>
        <p:spPr>
          <a:xfrm>
            <a:off x="4339194" y="3452798"/>
            <a:ext cx="1103955" cy="1651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5002" y="192295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Load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Balance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 smtClean="0"/>
              <a:t>LoadBalance</a:t>
            </a:r>
            <a:r>
              <a:rPr lang="pt-BR" sz="1600" dirty="0" smtClean="0"/>
              <a:t> com resolução de nome via DNS.</a:t>
            </a:r>
            <a:endParaRPr lang="pt-BR" sz="16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2"/>
            <a:endCxn id="23" idx="0"/>
          </p:cNvCxnSpPr>
          <p:nvPr/>
        </p:nvCxnSpPr>
        <p:spPr>
          <a:xfrm flipH="1">
            <a:off x="2813268" y="4282232"/>
            <a:ext cx="1389821" cy="91839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04016" y="2241901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DNS</a:t>
            </a:r>
            <a:endParaRPr lang="pt-BR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604016" y="4474412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sp>
        <p:nvSpPr>
          <p:cNvPr id="32" name="Rounded Rectangle 31"/>
          <p:cNvSpPr/>
          <p:nvPr/>
        </p:nvSpPr>
        <p:spPr>
          <a:xfrm>
            <a:off x="4066984" y="2623364"/>
            <a:ext cx="272210" cy="1658868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LB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32" idx="1"/>
          </p:cNvCxnSpPr>
          <p:nvPr/>
        </p:nvCxnSpPr>
        <p:spPr>
          <a:xfrm>
            <a:off x="3366897" y="3452796"/>
            <a:ext cx="700087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271" y="3117045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19" y="2645999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5125" y="2909756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34375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Sistem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Support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3437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Application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1623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Java 1.8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16236" y="1054209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RabbitMQ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16236" y="294598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Undertow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Webserver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16239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Filebeat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16238" y="5121122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Consul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6237" y="5917628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Linux 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Debian Jessie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Slim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16236" y="2573432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Redis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002" y="19229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Courier New" charset="0"/>
                <a:ea typeface="Courier New" charset="0"/>
                <a:cs typeface="Courier New" charset="0"/>
              </a:rPr>
              <a:t>Decomposição técnica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05246" y="400135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516236" y="1813820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Apache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Camel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+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Springboot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" name="Group 30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32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43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9655172" y="3235894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http</a:t>
            </a:r>
            <a:r>
              <a:rPr lang="pt-BR" dirty="0" smtClean="0"/>
              <a:t>://crm-vivo:8080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9655172" y="2124694"/>
            <a:ext cx="215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ServiceRequestTypes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5172" y="4214564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413" y="1505327"/>
            <a:ext cx="557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GET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customer-request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service-request-types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/30769?</a:t>
            </a: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=CANAIS_ONLINE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414" y="4795239"/>
            <a:ext cx="4638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customerRequest.v1.command.serviceRequestTypes</a:t>
            </a:r>
          </a:p>
          <a:p>
            <a:r>
              <a:rPr lang="mr-IN" sz="1200" dirty="0" smtClean="0"/>
              <a:t>”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query</a:t>
            </a:r>
            <a:r>
              <a:rPr lang="mr-IN" sz="1200" dirty="0" smtClean="0"/>
              <a:t>"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: [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=”CANAIS_ONLINE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=1135314695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[Alistair Cockburn, 2005]</a:t>
            </a:r>
            <a:endParaRPr lang="pt-BR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16" name="Hexagon 15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</a:t>
              </a:r>
            </a:p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Request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2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59570" y="3231186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http</a:t>
            </a:r>
            <a:r>
              <a:rPr lang="pt-BR" dirty="0" smtClean="0"/>
              <a:t>://crm-vivo:8080</a:t>
            </a:r>
            <a:endParaRPr lang="pt-BR" dirty="0"/>
          </a:p>
        </p:txBody>
      </p:sp>
      <p:sp>
        <p:nvSpPr>
          <p:cNvPr id="51" name="TextBox 50"/>
          <p:cNvSpPr txBox="1"/>
          <p:nvPr/>
        </p:nvSpPr>
        <p:spPr>
          <a:xfrm>
            <a:off x="9659570" y="2119986"/>
            <a:ext cx="2105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BusinessInteractions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9570" y="4209856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046" y="1234941"/>
            <a:ext cx="4638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POST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customer-interaction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/v1/business-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interactions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"=30693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"=1135314695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CANAIS_ONLINE”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230" y="4819803"/>
            <a:ext cx="4609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pt-BR" dirty="0" smtClean="0"/>
              <a:t>CustomerRequest.v1.command.BusinessInteractions</a:t>
            </a:r>
            <a:endParaRPr lang="pt-BR" dirty="0"/>
          </a:p>
          <a:p>
            <a:r>
              <a:rPr lang="mr-IN" dirty="0" smtClean="0"/>
              <a:t>"</a:t>
            </a:r>
            <a:r>
              <a:rPr lang="en-US" dirty="0" smtClean="0"/>
              <a:t>content</a:t>
            </a:r>
            <a:r>
              <a:rPr lang="mr-IN" dirty="0" smtClean="0"/>
              <a:t>"</a:t>
            </a:r>
            <a:r>
              <a:rPr lang="en-US" dirty="0" smtClean="0"/>
              <a:t>: [</a:t>
            </a:r>
          </a:p>
          <a:p>
            <a:r>
              <a:rPr lang="en-US" dirty="0" smtClean="0"/>
              <a:t> </a:t>
            </a:r>
            <a:r>
              <a:rPr lang="mr-IN" dirty="0" smtClean="0"/>
              <a:t>{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id</a:t>
            </a:r>
            <a:r>
              <a:rPr lang="mr-IN" dirty="0"/>
              <a:t>"=30693,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serviceId</a:t>
            </a:r>
            <a:r>
              <a:rPr lang="mr-IN" dirty="0"/>
              <a:t>"=1135314695,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channel</a:t>
            </a:r>
            <a:r>
              <a:rPr lang="mr-IN" dirty="0"/>
              <a:t>="CANAIS_ONLINE”</a:t>
            </a:r>
            <a:endParaRPr lang="en-US" dirty="0"/>
          </a:p>
          <a:p>
            <a:r>
              <a:rPr lang="en-US" dirty="0" smtClean="0"/>
              <a:t>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]</a:t>
            </a:r>
            <a:endParaRPr lang="pt-BR" dirty="0"/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[Alistair Cockburn, 2005]</a:t>
            </a:r>
            <a:endParaRPr lang="pt-BR" sz="1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6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Group 54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56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58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" name="Group 59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61" name="Hexagon 60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Interaction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62" name="Hexagon 61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9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5581</TotalTime>
  <Words>1702</Words>
  <Application>Microsoft Macintosh PowerPoint</Application>
  <PresentationFormat>Widescreen</PresentationFormat>
  <Paragraphs>487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Calibri</vt:lpstr>
      <vt:lpstr>Calibri Light</vt:lpstr>
      <vt:lpstr>Courier New</vt:lpstr>
      <vt:lpstr>Mangal</vt:lpstr>
      <vt:lpstr>Martian B Light</vt:lpstr>
      <vt:lpstr>Open Sans</vt:lpstr>
      <vt:lpstr>Roboto</vt:lpstr>
      <vt:lpstr>Roboto light</vt:lpstr>
      <vt:lpstr>Simple-Line-Icons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Santos</dc:creator>
  <cp:lastModifiedBy>Anderson Santos</cp:lastModifiedBy>
  <cp:revision>281</cp:revision>
  <dcterms:created xsi:type="dcterms:W3CDTF">2017-05-25T11:12:02Z</dcterms:created>
  <dcterms:modified xsi:type="dcterms:W3CDTF">2017-06-04T22:31:14Z</dcterms:modified>
</cp:coreProperties>
</file>